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8"/>
  </p:notesMasterIdLst>
  <p:handoutMasterIdLst>
    <p:handoutMasterId r:id="rId39"/>
  </p:handoutMasterIdLst>
  <p:sldIdLst>
    <p:sldId id="853" r:id="rId3"/>
    <p:sldId id="852" r:id="rId4"/>
    <p:sldId id="873" r:id="rId5"/>
    <p:sldId id="856" r:id="rId6"/>
    <p:sldId id="874" r:id="rId7"/>
    <p:sldId id="875" r:id="rId8"/>
    <p:sldId id="857" r:id="rId9"/>
    <p:sldId id="868" r:id="rId10"/>
    <p:sldId id="858" r:id="rId11"/>
    <p:sldId id="888" r:id="rId12"/>
    <p:sldId id="892" r:id="rId13"/>
    <p:sldId id="891" r:id="rId14"/>
    <p:sldId id="876" r:id="rId15"/>
    <p:sldId id="869" r:id="rId16"/>
    <p:sldId id="870" r:id="rId17"/>
    <p:sldId id="871" r:id="rId18"/>
    <p:sldId id="859" r:id="rId19"/>
    <p:sldId id="882" r:id="rId20"/>
    <p:sldId id="883" r:id="rId21"/>
    <p:sldId id="884" r:id="rId22"/>
    <p:sldId id="872" r:id="rId23"/>
    <p:sldId id="878" r:id="rId24"/>
    <p:sldId id="879" r:id="rId25"/>
    <p:sldId id="880" r:id="rId26"/>
    <p:sldId id="860" r:id="rId27"/>
    <p:sldId id="885" r:id="rId28"/>
    <p:sldId id="886" r:id="rId29"/>
    <p:sldId id="887" r:id="rId30"/>
    <p:sldId id="862" r:id="rId31"/>
    <p:sldId id="881" r:id="rId32"/>
    <p:sldId id="889" r:id="rId33"/>
    <p:sldId id="890" r:id="rId34"/>
    <p:sldId id="864" r:id="rId35"/>
    <p:sldId id="867" r:id="rId36"/>
    <p:sldId id="866" r:id="rId3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e-sun Seo"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0008E"/>
    <a:srgbClr val="C00000"/>
    <a:srgbClr val="AFC6F3"/>
    <a:srgbClr val="D5FFD5"/>
    <a:srgbClr val="89CFFF"/>
    <a:srgbClr val="FF8585"/>
    <a:srgbClr val="FFCC66"/>
    <a:srgbClr val="66FFFF"/>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3" autoAdjust="0"/>
    <p:restoredTop sz="90811" autoAdjust="0"/>
  </p:normalViewPr>
  <p:slideViewPr>
    <p:cSldViewPr snapToGrid="0">
      <p:cViewPr>
        <p:scale>
          <a:sx n="110" d="100"/>
          <a:sy n="110" d="100"/>
        </p:scale>
        <p:origin x="1280" y="14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44798C35-8A6C-4669-B8EE-A35EDDA7209F}" type="datetimeFigureOut">
              <a:rPr lang="en-US" smtClean="0"/>
              <a:pPr/>
              <a:t>4/24/17</a:t>
            </a:fld>
            <a:endParaRPr lang="en-US"/>
          </a:p>
        </p:txBody>
      </p:sp>
      <p:sp>
        <p:nvSpPr>
          <p:cNvPr id="4" name="Footer Placeholder 3"/>
          <p:cNvSpPr>
            <a:spLocks noGrp="1"/>
          </p:cNvSpPr>
          <p:nvPr>
            <p:ph type="ftr" sz="quarter" idx="2"/>
          </p:nvPr>
        </p:nvSpPr>
        <p:spPr>
          <a:xfrm>
            <a:off x="0" y="9120189"/>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40" tIns="45720" rIns="91440" bIns="45720" rtlCol="0" anchor="b"/>
          <a:lstStyle>
            <a:lvl1pPr algn="r">
              <a:defRPr sz="1200"/>
            </a:lvl1pPr>
          </a:lstStyle>
          <a:p>
            <a:fld id="{58CE6271-78DE-4702-9874-34628AD802D2}" type="slidenum">
              <a:rPr lang="en-US" smtClean="0"/>
              <a:pPr/>
              <a:t>‹#›</a:t>
            </a:fld>
            <a:endParaRPr lang="en-US"/>
          </a:p>
        </p:txBody>
      </p:sp>
    </p:spTree>
    <p:extLst>
      <p:ext uri="{BB962C8B-B14F-4D97-AF65-F5344CB8AC3E}">
        <p14:creationId xmlns:p14="http://schemas.microsoft.com/office/powerpoint/2010/main" val="2065310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en-US"/>
          </a:p>
        </p:txBody>
      </p:sp>
      <p:sp>
        <p:nvSpPr>
          <p:cNvPr id="17415"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010B8656-D7FE-42A6-B960-6CAAC4278E8D}" type="slidenum">
              <a:rPr lang="en-US"/>
              <a:pPr/>
              <a:t>‹#›</a:t>
            </a:fld>
            <a:endParaRPr lang="en-US"/>
          </a:p>
        </p:txBody>
      </p:sp>
    </p:spTree>
    <p:extLst>
      <p:ext uri="{BB962C8B-B14F-4D97-AF65-F5344CB8AC3E}">
        <p14:creationId xmlns:p14="http://schemas.microsoft.com/office/powerpoint/2010/main" val="2507400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B8656-D7FE-42A6-B960-6CAAC4278E8D}" type="slidenum">
              <a:rPr lang="en-US" smtClean="0">
                <a:solidFill>
                  <a:srgbClr val="000000"/>
                </a:solidFill>
              </a:rPr>
              <a:pPr/>
              <a:t>1</a:t>
            </a:fld>
            <a:endParaRPr lang="en-US">
              <a:solidFill>
                <a:srgbClr val="000000"/>
              </a:solidFill>
            </a:endParaRPr>
          </a:p>
        </p:txBody>
      </p:sp>
    </p:spTree>
    <p:extLst>
      <p:ext uri="{BB962C8B-B14F-4D97-AF65-F5344CB8AC3E}">
        <p14:creationId xmlns:p14="http://schemas.microsoft.com/office/powerpoint/2010/main" val="414673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B8656-D7FE-42A6-B960-6CAAC4278E8D}" type="slidenum">
              <a:rPr lang="en-US" smtClean="0"/>
              <a:pPr/>
              <a:t>7</a:t>
            </a:fld>
            <a:endParaRPr lang="en-US"/>
          </a:p>
        </p:txBody>
      </p:sp>
    </p:spTree>
    <p:extLst>
      <p:ext uri="{BB962C8B-B14F-4D97-AF65-F5344CB8AC3E}">
        <p14:creationId xmlns:p14="http://schemas.microsoft.com/office/powerpoint/2010/main" val="159215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1577975"/>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0" y="3886200"/>
            <a:ext cx="5689600" cy="17526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1577975"/>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0" y="3886200"/>
            <a:ext cx="5689600" cy="1752600"/>
          </a:xfrm>
        </p:spPr>
        <p:txBody>
          <a:bodyPr/>
          <a:lstStyle>
            <a:lvl1pPr marL="0" indent="0">
              <a:buFont typeface="Wingdings" pitchFamily="2" charset="2"/>
              <a:buNone/>
              <a:defRPr/>
            </a:lvl1pPr>
          </a:lstStyle>
          <a:p>
            <a:r>
              <a:rPr lang="en-US"/>
              <a:t>Click to edit Master subtitle style</a:t>
            </a:r>
          </a:p>
        </p:txBody>
      </p:sp>
      <p:pic>
        <p:nvPicPr>
          <p:cNvPr id="4" name="Picture 2"/>
          <p:cNvPicPr>
            <a:picLocks noChangeAspect="1"/>
          </p:cNvPicPr>
          <p:nvPr userDrawn="1"/>
        </p:nvPicPr>
        <p:blipFill>
          <a:blip r:embed="rId2">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9"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extLst>
      <p:ext uri="{BB962C8B-B14F-4D97-AF65-F5344CB8AC3E}">
        <p14:creationId xmlns:p14="http://schemas.microsoft.com/office/powerpoint/2010/main" val="378652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lumMod val="50000"/>
                <a:lumOff val="50000"/>
                <a:alpha val="40000"/>
              </a:schemeClr>
            </a:outerShdw>
          </a:effectLst>
        </p:spPr>
        <p:txBody>
          <a:bodyPr/>
          <a:lstStyle>
            <a:lvl1pPr>
              <a:defRPr>
                <a:solidFill>
                  <a:schemeClr val="tx1">
                    <a:lumMod val="95000"/>
                    <a:lumOff val="5000"/>
                  </a:schemeClr>
                </a:solidFill>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20969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24786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7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471001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146179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17846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492963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74617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318762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lumMod val="50000"/>
                <a:lumOff val="50000"/>
                <a:alpha val="40000"/>
              </a:schemeClr>
            </a:outerShdw>
          </a:effectLst>
        </p:spPr>
        <p:txBody>
          <a:bodyPr/>
          <a:lstStyle>
            <a:lvl1pPr>
              <a:defRPr>
                <a:solidFill>
                  <a:schemeClr val="tx1">
                    <a:lumMod val="95000"/>
                    <a:lumOff val="5000"/>
                  </a:schemeClr>
                </a:solidFill>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7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1" Type="http://schemas.openxmlformats.org/officeDocument/2006/relationships/image" Target="../media/image1.jpe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p:cNvPicPr>
          <p:nvPr userDrawn="1"/>
        </p:nvPicPr>
        <p:blipFill>
          <a:blip r:embed="rId11">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46088" y="112713"/>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12"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Lst>
  <p:hf hdr="0" dt="0"/>
  <p:txStyles>
    <p:titleStyle>
      <a:lvl1pPr algn="l" rtl="0" fontAlgn="base">
        <a:spcBef>
          <a:spcPct val="0"/>
        </a:spcBef>
        <a:spcAft>
          <a:spcPct val="0"/>
        </a:spcAft>
        <a:defRPr sz="4000" b="1">
          <a:solidFill>
            <a:schemeClr val="tx1">
              <a:lumMod val="95000"/>
              <a:lumOff val="5000"/>
            </a:schemeClr>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fontAlgn="base">
        <a:lnSpc>
          <a:spcPct val="120000"/>
        </a:lnSpc>
        <a:spcBef>
          <a:spcPct val="20000"/>
        </a:spcBef>
        <a:spcAft>
          <a:spcPct val="0"/>
        </a:spcAft>
        <a:buClr>
          <a:srgbClr val="C00000"/>
        </a:buClr>
        <a:buSzPct val="110000"/>
        <a:buFont typeface="Wingdings"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p:cNvPicPr>
          <p:nvPr userDrawn="1"/>
        </p:nvPicPr>
        <p:blipFill>
          <a:blip r:embed="rId11">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46088" y="112713"/>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sp>
        <p:nvSpPr>
          <p:cNvPr id="11"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12"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extLst>
      <p:ext uri="{BB962C8B-B14F-4D97-AF65-F5344CB8AC3E}">
        <p14:creationId xmlns:p14="http://schemas.microsoft.com/office/powerpoint/2010/main" val="10401122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dt="0"/>
  <p:txStyles>
    <p:titleStyle>
      <a:lvl1pPr algn="l" rtl="0" fontAlgn="base">
        <a:spcBef>
          <a:spcPct val="0"/>
        </a:spcBef>
        <a:spcAft>
          <a:spcPct val="0"/>
        </a:spcAft>
        <a:defRPr sz="4000" b="1">
          <a:solidFill>
            <a:schemeClr val="tx1">
              <a:lumMod val="95000"/>
              <a:lumOff val="5000"/>
            </a:schemeClr>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fontAlgn="base">
        <a:lnSpc>
          <a:spcPct val="120000"/>
        </a:lnSpc>
        <a:spcBef>
          <a:spcPct val="20000"/>
        </a:spcBef>
        <a:spcAft>
          <a:spcPct val="0"/>
        </a:spcAft>
        <a:buClr>
          <a:srgbClr val="C00000"/>
        </a:buClr>
        <a:buSzPct val="110000"/>
        <a:buFont typeface="Wingdings"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ankar@asu.edu" TargetMode="External"/><Relationship Id="rId4" Type="http://schemas.openxmlformats.org/officeDocument/2006/relationships/hyperlink" Target="mailto:ksubra19@asu.edu" TargetMode="External"/><Relationship Id="rId5" Type="http://schemas.openxmlformats.org/officeDocument/2006/relationships/hyperlink" Target="mailto:amanjesh@asu.edu" TargetMode="External"/><Relationship Id="rId6" Type="http://schemas.openxmlformats.org/officeDocument/2006/relationships/hyperlink" Target="mailto:snaray36@asu.edu" TargetMode="External"/><Relationship Id="rId7" Type="http://schemas.openxmlformats.org/officeDocument/2006/relationships/hyperlink" Target="mailto:rnachiap@asu.edu" TargetMode="External"/><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ksubra19@asu.edu" TargetMode="External"/><Relationship Id="rId4" Type="http://schemas.openxmlformats.org/officeDocument/2006/relationships/hyperlink" Target="mailto:amanjesh@asu.edu" TargetMode="External"/><Relationship Id="rId5" Type="http://schemas.openxmlformats.org/officeDocument/2006/relationships/hyperlink" Target="mailto:snaray36@asu.edu" TargetMode="External"/><Relationship Id="rId6" Type="http://schemas.openxmlformats.org/officeDocument/2006/relationships/hyperlink" Target="mailto:rnachiap@asu.edu" TargetMode="External"/><Relationship Id="rId1" Type="http://schemas.openxmlformats.org/officeDocument/2006/relationships/slideLayout" Target="../slideLayouts/slideLayout2.xml"/><Relationship Id="rId2" Type="http://schemas.openxmlformats.org/officeDocument/2006/relationships/hyperlink" Target="mailto:bsankar@asu.ed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oaa.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8763"/>
            <a:ext cx="9144000" cy="1470025"/>
          </a:xfrm>
          <a:ln>
            <a:noFill/>
          </a:ln>
        </p:spPr>
        <p:style>
          <a:lnRef idx="2">
            <a:schemeClr val="dk1"/>
          </a:lnRef>
          <a:fillRef idx="1">
            <a:schemeClr val="lt1"/>
          </a:fillRef>
          <a:effectRef idx="0">
            <a:schemeClr val="dk1"/>
          </a:effectRef>
          <a:fontRef idx="minor">
            <a:schemeClr val="dk1"/>
          </a:fontRef>
        </p:style>
        <p:txBody>
          <a:bodyPr/>
          <a:lstStyle/>
          <a:p>
            <a:pPr algn="ctr"/>
            <a:r>
              <a:rPr lang="en-US" sz="3200" b="0" dirty="0">
                <a:solidFill>
                  <a:srgbClr val="C00000"/>
                </a:solidFill>
                <a:latin typeface="Calibri"/>
                <a:cs typeface="Calibri"/>
              </a:rPr>
              <a:t>CSE 575 Class Project Presentation</a:t>
            </a:r>
            <a:r>
              <a:rPr lang="en-US" sz="5000" b="0" dirty="0">
                <a:solidFill>
                  <a:srgbClr val="C00000"/>
                </a:solidFill>
                <a:latin typeface="Calibri"/>
                <a:cs typeface="Calibri"/>
              </a:rPr>
              <a:t/>
            </a:r>
            <a:br>
              <a:rPr lang="en-US" sz="5000" b="0" dirty="0">
                <a:solidFill>
                  <a:srgbClr val="C00000"/>
                </a:solidFill>
                <a:latin typeface="Calibri"/>
                <a:cs typeface="Calibri"/>
              </a:rPr>
            </a:br>
            <a:r>
              <a:rPr lang="en-US" sz="5000" b="0">
                <a:solidFill>
                  <a:srgbClr val="C00000"/>
                </a:solidFill>
                <a:latin typeface="Calibri"/>
                <a:cs typeface="Calibri"/>
              </a:rPr>
              <a:t>Weather Forecasting </a:t>
            </a:r>
            <a:endParaRPr lang="en-US" sz="5000" b="0" dirty="0">
              <a:solidFill>
                <a:srgbClr val="C00000"/>
              </a:solidFill>
              <a:latin typeface="Calibri"/>
              <a:cs typeface="Calibri"/>
            </a:endParaRPr>
          </a:p>
        </p:txBody>
      </p:sp>
      <p:sp>
        <p:nvSpPr>
          <p:cNvPr id="3" name="Subtitle 2"/>
          <p:cNvSpPr>
            <a:spLocks noGrp="1"/>
          </p:cNvSpPr>
          <p:nvPr>
            <p:ph type="subTitle" idx="1"/>
          </p:nvPr>
        </p:nvSpPr>
        <p:spPr>
          <a:xfrm>
            <a:off x="1089796" y="2968066"/>
            <a:ext cx="6964407" cy="2106209"/>
          </a:xfrm>
        </p:spPr>
        <p:txBody>
          <a:bodyPr/>
          <a:lstStyle/>
          <a:p>
            <a:r>
              <a:rPr lang="en-US" sz="2000" dirty="0"/>
              <a:t>Team Members:</a:t>
            </a:r>
          </a:p>
          <a:p>
            <a:pPr marL="342900" indent="-342900">
              <a:buFont typeface="+mj-lt"/>
              <a:buAutoNum type="arabicPeriod"/>
            </a:pPr>
            <a:r>
              <a:rPr lang="hr-HR" sz="1400" dirty="0" err="1"/>
              <a:t>Balaji</a:t>
            </a:r>
            <a:r>
              <a:rPr lang="hr-HR" sz="1400" dirty="0"/>
              <a:t> </a:t>
            </a:r>
            <a:r>
              <a:rPr lang="hr-HR" sz="1400" dirty="0" err="1"/>
              <a:t>Sankar</a:t>
            </a:r>
            <a:r>
              <a:rPr lang="hr-HR" sz="1400" dirty="0"/>
              <a:t> </a:t>
            </a:r>
            <a:r>
              <a:rPr lang="mr-IN" sz="1400" dirty="0"/>
              <a:t>–</a:t>
            </a:r>
            <a:r>
              <a:rPr lang="hr-HR" sz="1400" dirty="0"/>
              <a:t> 1209346459 </a:t>
            </a:r>
            <a:r>
              <a:rPr lang="en-US" sz="1400" dirty="0"/>
              <a:t>- </a:t>
            </a:r>
            <a:r>
              <a:rPr lang="en-US" sz="1400" dirty="0">
                <a:hlinkClick r:id="rId3"/>
              </a:rPr>
              <a:t>bsankar@asu.edu</a:t>
            </a:r>
            <a:r>
              <a:rPr lang="en-US" sz="1400" dirty="0"/>
              <a:t> </a:t>
            </a:r>
            <a:r>
              <a:rPr lang="mr-IN" sz="1400" dirty="0"/>
              <a:t>–</a:t>
            </a:r>
            <a:r>
              <a:rPr lang="en-US" sz="1400" dirty="0"/>
              <a:t> 20% contribution</a:t>
            </a:r>
            <a:endParaRPr lang="hr-HR" sz="1400" dirty="0"/>
          </a:p>
          <a:p>
            <a:pPr marL="342900" indent="-342900">
              <a:buFont typeface="+mj-lt"/>
              <a:buAutoNum type="arabicPeriod"/>
            </a:pPr>
            <a:r>
              <a:rPr lang="en-US" sz="1400" dirty="0" err="1"/>
              <a:t>Karthik</a:t>
            </a:r>
            <a:r>
              <a:rPr lang="en-US" sz="1400" dirty="0"/>
              <a:t> Subramanian </a:t>
            </a:r>
            <a:r>
              <a:rPr lang="mr-IN" sz="1400" dirty="0"/>
              <a:t>–</a:t>
            </a:r>
            <a:r>
              <a:rPr lang="en-US" sz="1400" dirty="0"/>
              <a:t> 1209360876 - </a:t>
            </a:r>
            <a:r>
              <a:rPr lang="en-US" sz="1400" dirty="0">
                <a:hlinkClick r:id="rId4"/>
              </a:rPr>
              <a:t>ksubra19@asu.edu</a:t>
            </a:r>
            <a:r>
              <a:rPr lang="en-US" sz="1400" dirty="0"/>
              <a:t> </a:t>
            </a:r>
            <a:r>
              <a:rPr lang="mr-IN" sz="1400" dirty="0"/>
              <a:t>–</a:t>
            </a:r>
            <a:r>
              <a:rPr lang="en-US" sz="1400" dirty="0"/>
              <a:t> 20% contribution</a:t>
            </a:r>
          </a:p>
          <a:p>
            <a:pPr marL="342900" indent="-342900">
              <a:buFont typeface="+mj-lt"/>
              <a:buAutoNum type="arabicPeriod"/>
            </a:pPr>
            <a:r>
              <a:rPr lang="en-US" sz="1400" dirty="0" err="1"/>
              <a:t>Aarti</a:t>
            </a:r>
            <a:r>
              <a:rPr lang="en-US" sz="1400" dirty="0"/>
              <a:t> Rao </a:t>
            </a:r>
            <a:r>
              <a:rPr lang="en-US" sz="1400" dirty="0" err="1"/>
              <a:t>Manjeshwar</a:t>
            </a:r>
            <a:r>
              <a:rPr lang="en-US" sz="1400" dirty="0"/>
              <a:t> </a:t>
            </a:r>
            <a:r>
              <a:rPr lang="mr-IN" sz="1400" dirty="0"/>
              <a:t>–</a:t>
            </a:r>
            <a:r>
              <a:rPr lang="en-US" sz="1400" dirty="0"/>
              <a:t> 1209163211 - </a:t>
            </a:r>
            <a:r>
              <a:rPr lang="en-US" sz="1400" dirty="0">
                <a:hlinkClick r:id="rId5"/>
              </a:rPr>
              <a:t>amanjesh@asu.edu</a:t>
            </a:r>
            <a:r>
              <a:rPr lang="en-US" sz="1400" dirty="0"/>
              <a:t> </a:t>
            </a:r>
            <a:r>
              <a:rPr lang="mr-IN" sz="1400" dirty="0"/>
              <a:t>–</a:t>
            </a:r>
            <a:r>
              <a:rPr lang="en-US" sz="1400" dirty="0"/>
              <a:t> 20% contribution</a:t>
            </a:r>
          </a:p>
          <a:p>
            <a:pPr marL="342900" indent="-342900">
              <a:buFont typeface="+mj-lt"/>
              <a:buAutoNum type="arabicPeriod"/>
            </a:pPr>
            <a:r>
              <a:rPr lang="en-US" sz="1400" dirty="0" err="1"/>
              <a:t>Shwetha</a:t>
            </a:r>
            <a:r>
              <a:rPr lang="en-US" sz="1400" dirty="0"/>
              <a:t> Narayanan </a:t>
            </a:r>
            <a:r>
              <a:rPr lang="mr-IN" sz="1400" dirty="0"/>
              <a:t>–</a:t>
            </a:r>
            <a:r>
              <a:rPr lang="en-US" sz="1400" dirty="0"/>
              <a:t> 1209166097 - </a:t>
            </a:r>
            <a:r>
              <a:rPr lang="en-US" sz="1400" dirty="0">
                <a:hlinkClick r:id="rId6"/>
              </a:rPr>
              <a:t>snaray36@asu.edu</a:t>
            </a:r>
            <a:r>
              <a:rPr lang="en-US" sz="1400" dirty="0"/>
              <a:t> </a:t>
            </a:r>
            <a:r>
              <a:rPr lang="mr-IN" sz="1400" dirty="0"/>
              <a:t>–</a:t>
            </a:r>
            <a:r>
              <a:rPr lang="en-US" sz="1400" dirty="0"/>
              <a:t> 20% contribution</a:t>
            </a:r>
          </a:p>
          <a:p>
            <a:pPr marL="342900" indent="-342900">
              <a:buFont typeface="+mj-lt"/>
              <a:buAutoNum type="arabicPeriod"/>
            </a:pPr>
            <a:r>
              <a:rPr lang="en-US" sz="1400" dirty="0"/>
              <a:t>Ramanathan Nachiappan </a:t>
            </a:r>
            <a:r>
              <a:rPr lang="mr-IN" sz="1400" dirty="0"/>
              <a:t>–</a:t>
            </a:r>
            <a:r>
              <a:rPr lang="en-US" sz="1400" dirty="0"/>
              <a:t> 1210822532 </a:t>
            </a:r>
            <a:r>
              <a:rPr lang="mr-IN" sz="1400" dirty="0"/>
              <a:t>–</a:t>
            </a:r>
            <a:r>
              <a:rPr lang="en-US" sz="1400" dirty="0"/>
              <a:t> </a:t>
            </a:r>
            <a:r>
              <a:rPr lang="en-US" sz="1400" dirty="0">
                <a:hlinkClick r:id="rId7"/>
              </a:rPr>
              <a:t>rnachiap@asu.edu</a:t>
            </a:r>
            <a:r>
              <a:rPr lang="en-US" sz="1400" dirty="0"/>
              <a:t> - 20% contribution</a:t>
            </a:r>
          </a:p>
          <a:p>
            <a:endParaRPr lang="en-US" altLang="zh-CN" sz="1600" dirty="0"/>
          </a:p>
          <a:p>
            <a:endParaRPr lang="en-US" altLang="zh-CN" sz="1600" dirty="0"/>
          </a:p>
          <a:p>
            <a:endParaRPr lang="en-US" sz="2000" dirty="0"/>
          </a:p>
        </p:txBody>
      </p:sp>
      <p:sp>
        <p:nvSpPr>
          <p:cNvPr id="4" name="Slide Number Placeholder 3"/>
          <p:cNvSpPr>
            <a:spLocks noGrp="1"/>
          </p:cNvSpPr>
          <p:nvPr>
            <p:ph type="sldNum" sz="quarter" idx="4"/>
          </p:nvPr>
        </p:nvSpPr>
        <p:spPr>
          <a:xfrm>
            <a:off x="0" y="6486525"/>
            <a:ext cx="684213" cy="371475"/>
          </a:xfrm>
        </p:spPr>
        <p:txBody>
          <a:bodyPr/>
          <a:lstStyle/>
          <a:p>
            <a:pPr>
              <a:defRPr/>
            </a:pPr>
            <a:r>
              <a:rPr lang="en-US" dirty="0"/>
              <a:t>- </a:t>
            </a:r>
            <a:fld id="{5702A24C-C4CD-4510-A1DD-CEB556D2535A}" type="slidenum">
              <a:rPr lang="en-US" smtClean="0"/>
              <a:pPr>
                <a:defRPr/>
              </a:pPr>
              <a:t>1</a:t>
            </a:fld>
            <a:r>
              <a:rPr lang="en-US" dirty="0"/>
              <a:t> -</a:t>
            </a:r>
          </a:p>
        </p:txBody>
      </p:sp>
    </p:spTree>
    <p:extLst>
      <p:ext uri="{BB962C8B-B14F-4D97-AF65-F5344CB8AC3E}">
        <p14:creationId xmlns:p14="http://schemas.microsoft.com/office/powerpoint/2010/main" val="4264598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Choosing Number of Dimensions for PCA</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030923"/>
            <a:ext cx="8229600" cy="4912042"/>
          </a:xfrm>
        </p:spPr>
      </p:pic>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10</a:t>
            </a:fld>
            <a:r>
              <a:rPr lang="en-US" smtClean="0"/>
              <a:t> -</a:t>
            </a:r>
            <a:endParaRPr lang="en-US"/>
          </a:p>
        </p:txBody>
      </p:sp>
    </p:spTree>
    <p:extLst>
      <p:ext uri="{BB962C8B-B14F-4D97-AF65-F5344CB8AC3E}">
        <p14:creationId xmlns:p14="http://schemas.microsoft.com/office/powerpoint/2010/main" val="1597594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Recursive Feature Elimination using LR</a:t>
            </a:r>
            <a:endParaRPr lang="en-US" sz="3200" dirty="0"/>
          </a:p>
        </p:txBody>
      </p:sp>
      <p:sp>
        <p:nvSpPr>
          <p:cNvPr id="3" name="Content Placeholder 2"/>
          <p:cNvSpPr>
            <a:spLocks noGrp="1"/>
          </p:cNvSpPr>
          <p:nvPr>
            <p:ph idx="1"/>
          </p:nvPr>
        </p:nvSpPr>
        <p:spPr/>
        <p:txBody>
          <a:bodyPr/>
          <a:lstStyle/>
          <a:p>
            <a:r>
              <a:rPr lang="en-US" dirty="0" smtClean="0"/>
              <a:t>Using PCA, we decided on the number of features to be 11 based on the feature variances.</a:t>
            </a:r>
          </a:p>
          <a:p>
            <a:r>
              <a:rPr lang="en-US" dirty="0" smtClean="0"/>
              <a:t>We used Logistic Regression in our Recursive Feature Elimination process.</a:t>
            </a:r>
          </a:p>
          <a:p>
            <a:r>
              <a:rPr lang="en-US" dirty="0" smtClean="0"/>
              <a:t>Our RFE kept eliminating features until we were left with only 11 features.</a:t>
            </a:r>
            <a:endParaRPr lang="en-US"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11</a:t>
            </a:fld>
            <a:r>
              <a:rPr lang="en-US" smtClean="0"/>
              <a:t> -</a:t>
            </a:r>
            <a:endParaRPr lang="en-US"/>
          </a:p>
        </p:txBody>
      </p:sp>
    </p:spTree>
    <p:extLst>
      <p:ext uri="{BB962C8B-B14F-4D97-AF65-F5344CB8AC3E}">
        <p14:creationId xmlns:p14="http://schemas.microsoft.com/office/powerpoint/2010/main" val="17930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Logistic Regression for Feature Selection</a:t>
            </a:r>
            <a:endParaRPr lang="en-US" sz="3200" dirty="0"/>
          </a:p>
        </p:txBody>
      </p:sp>
      <p:sp>
        <p:nvSpPr>
          <p:cNvPr id="3" name="Content Placeholder 2"/>
          <p:cNvSpPr>
            <a:spLocks noGrp="1"/>
          </p:cNvSpPr>
          <p:nvPr>
            <p:ph idx="1"/>
          </p:nvPr>
        </p:nvSpPr>
        <p:spPr/>
        <p:txBody>
          <a:bodyPr/>
          <a:lstStyle/>
          <a:p>
            <a:r>
              <a:rPr lang="en-US" dirty="0" smtClean="0"/>
              <a:t>Selected Features:</a:t>
            </a:r>
          </a:p>
          <a:p>
            <a:r>
              <a:rPr lang="en-US" sz="1400" dirty="0" smtClean="0"/>
              <a:t>HOURLY ALTIMETER SETTING</a:t>
            </a:r>
          </a:p>
          <a:p>
            <a:r>
              <a:rPr lang="en-US" sz="1400" dirty="0" smtClean="0"/>
              <a:t>HOURLY DEW POINT TEMPERATURE IN F</a:t>
            </a:r>
          </a:p>
          <a:p>
            <a:r>
              <a:rPr lang="en-US" sz="1400" dirty="0" smtClean="0"/>
              <a:t>HOURLY PRESENT WEATHER TYPE </a:t>
            </a:r>
            <a:r>
              <a:rPr lang="mr-IN" sz="1400" dirty="0" smtClean="0"/>
              <a:t>–</a:t>
            </a:r>
            <a:r>
              <a:rPr lang="en-US" sz="1400" dirty="0" smtClean="0"/>
              <a:t> Snow, Rain etc.</a:t>
            </a:r>
          </a:p>
          <a:p>
            <a:r>
              <a:rPr lang="en-US" sz="1400" dirty="0" smtClean="0"/>
              <a:t>HOURLY PRESSURE TENDENCY </a:t>
            </a:r>
            <a:r>
              <a:rPr lang="mr-IN" sz="1400" dirty="0" smtClean="0"/>
              <a:t>–</a:t>
            </a:r>
            <a:r>
              <a:rPr lang="en-US" sz="1400" dirty="0" smtClean="0"/>
              <a:t> Increase, decrease or no change in pressure over the last 3 hrs.</a:t>
            </a:r>
          </a:p>
          <a:p>
            <a:r>
              <a:rPr lang="en-US" sz="1400" dirty="0" smtClean="0"/>
              <a:t>HOURLY RELATIVE HUMIDITY</a:t>
            </a:r>
          </a:p>
          <a:p>
            <a:r>
              <a:rPr lang="en-US" sz="1400" dirty="0" smtClean="0"/>
              <a:t>HOURLY SEA LEVEL PRESSURE</a:t>
            </a:r>
          </a:p>
          <a:p>
            <a:r>
              <a:rPr lang="en-US" sz="1400" dirty="0" smtClean="0"/>
              <a:t>HOURLY SKY CONDITIONS </a:t>
            </a:r>
            <a:r>
              <a:rPr lang="mr-IN" sz="1400" dirty="0" smtClean="0"/>
              <a:t>–</a:t>
            </a:r>
            <a:r>
              <a:rPr lang="en-US" sz="1400" dirty="0" smtClean="0"/>
              <a:t> Clear sky, few clouds, scattered clouds etc.</a:t>
            </a:r>
          </a:p>
          <a:p>
            <a:r>
              <a:rPr lang="en-US" sz="1400" dirty="0" smtClean="0"/>
              <a:t>HOURLY STATION PRESSURE</a:t>
            </a:r>
          </a:p>
          <a:p>
            <a:r>
              <a:rPr lang="en-US" sz="1400" dirty="0" smtClean="0"/>
              <a:t>HOURLY VISIBILITY</a:t>
            </a:r>
          </a:p>
          <a:p>
            <a:r>
              <a:rPr lang="en-US" sz="1400" dirty="0" smtClean="0"/>
              <a:t>HOURLY WET BULB TEMPERATURE IN F</a:t>
            </a:r>
            <a:endParaRPr lang="en-US" sz="1400" dirty="0"/>
          </a:p>
          <a:p>
            <a:r>
              <a:rPr lang="en-US" sz="1400" dirty="0" smtClean="0"/>
              <a:t>HOURLY WIND SPEED</a:t>
            </a:r>
            <a:endParaRPr lang="en-US" sz="1400"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12</a:t>
            </a:fld>
            <a:r>
              <a:rPr lang="en-US" smtClean="0"/>
              <a:t> -</a:t>
            </a:r>
            <a:endParaRPr lang="en-US"/>
          </a:p>
        </p:txBody>
      </p:sp>
    </p:spTree>
    <p:extLst>
      <p:ext uri="{BB962C8B-B14F-4D97-AF65-F5344CB8AC3E}">
        <p14:creationId xmlns:p14="http://schemas.microsoft.com/office/powerpoint/2010/main" val="203954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Step-wise regression for feature selection</a:t>
            </a:r>
          </a:p>
        </p:txBody>
      </p:sp>
      <p:sp>
        <p:nvSpPr>
          <p:cNvPr id="3" name="Content Placeholder 2"/>
          <p:cNvSpPr>
            <a:spLocks noGrp="1"/>
          </p:cNvSpPr>
          <p:nvPr>
            <p:ph idx="1"/>
          </p:nvPr>
        </p:nvSpPr>
        <p:spPr>
          <a:xfrm>
            <a:off x="447675" y="933450"/>
            <a:ext cx="8229600" cy="800757"/>
          </a:xfrm>
        </p:spPr>
        <p:txBody>
          <a:bodyPr/>
          <a:lstStyle/>
          <a:p>
            <a:r>
              <a:rPr lang="en-US" dirty="0"/>
              <a:t>Selected Features</a:t>
            </a:r>
          </a:p>
          <a:p>
            <a:endParaRPr lang="en-US" dirty="0"/>
          </a:p>
          <a:p>
            <a:pPr marL="0" indent="0">
              <a:buNone/>
            </a:pPr>
            <a:r>
              <a:rPr lang="en-US" dirty="0"/>
              <a:t> </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13</a:t>
            </a:fld>
            <a:r>
              <a:rPr lang="en-US"/>
              <a:t> -</a:t>
            </a:r>
          </a:p>
        </p:txBody>
      </p:sp>
      <p:graphicFrame>
        <p:nvGraphicFramePr>
          <p:cNvPr id="5" name="Table 4"/>
          <p:cNvGraphicFramePr>
            <a:graphicFrameLocks noGrp="1"/>
          </p:cNvGraphicFramePr>
          <p:nvPr>
            <p:extLst>
              <p:ext uri="{D42A27DB-BD31-4B8C-83A1-F6EECF244321}">
                <p14:modId xmlns:p14="http://schemas.microsoft.com/office/powerpoint/2010/main" val="2339122439"/>
              </p:ext>
            </p:extLst>
          </p:nvPr>
        </p:nvGraphicFramePr>
        <p:xfrm>
          <a:off x="956439" y="1910781"/>
          <a:ext cx="5402318" cy="2194560"/>
        </p:xfrm>
        <a:graphic>
          <a:graphicData uri="http://schemas.openxmlformats.org/drawingml/2006/table">
            <a:tbl>
              <a:tblPr firstRow="1" bandRow="1">
                <a:tableStyleId>{5940675A-B579-460E-94D1-54222C63F5DA}</a:tableStyleId>
              </a:tblPr>
              <a:tblGrid>
                <a:gridCol w="2701159">
                  <a:extLst>
                    <a:ext uri="{9D8B030D-6E8A-4147-A177-3AD203B41FA5}">
                      <a16:colId xmlns="" xmlns:a16="http://schemas.microsoft.com/office/drawing/2014/main" val="20000"/>
                    </a:ext>
                  </a:extLst>
                </a:gridCol>
                <a:gridCol w="2701159">
                  <a:extLst>
                    <a:ext uri="{9D8B030D-6E8A-4147-A177-3AD203B41FA5}">
                      <a16:colId xmlns="" xmlns:a16="http://schemas.microsoft.com/office/drawing/2014/main" val="20001"/>
                    </a:ext>
                  </a:extLst>
                </a:gridCol>
              </a:tblGrid>
              <a:tr h="0">
                <a:tc>
                  <a:txBody>
                    <a:bodyPr/>
                    <a:lstStyle/>
                    <a:p>
                      <a:r>
                        <a:rPr lang="en-US" dirty="0"/>
                        <a:t>Cincinnati</a:t>
                      </a:r>
                    </a:p>
                  </a:txBody>
                  <a:tcPr/>
                </a:tc>
                <a:tc>
                  <a:txBody>
                    <a:bodyPr/>
                    <a:lstStyle/>
                    <a:p>
                      <a:r>
                        <a:rPr lang="en-US" dirty="0"/>
                        <a:t>Precipitation, Pressure and Visibility</a:t>
                      </a:r>
                    </a:p>
                  </a:txBody>
                  <a:tcPr/>
                </a:tc>
                <a:extLst>
                  <a:ext uri="{0D108BD9-81ED-4DB2-BD59-A6C34878D82A}">
                    <a16:rowId xmlns="" xmlns:a16="http://schemas.microsoft.com/office/drawing/2014/main" val="10000"/>
                  </a:ext>
                </a:extLst>
              </a:tr>
              <a:tr h="370840">
                <a:tc>
                  <a:txBody>
                    <a:bodyPr/>
                    <a:lstStyle/>
                    <a:p>
                      <a:r>
                        <a:rPr lang="en-US" dirty="0"/>
                        <a:t>Dallas</a:t>
                      </a:r>
                    </a:p>
                  </a:txBody>
                  <a:tcPr/>
                </a:tc>
                <a:tc>
                  <a:txBody>
                    <a:bodyPr/>
                    <a:lstStyle/>
                    <a:p>
                      <a:r>
                        <a:rPr lang="en-US" dirty="0"/>
                        <a:t>Humidity, Wind Direction and visibility</a:t>
                      </a:r>
                    </a:p>
                  </a:txBody>
                  <a:tcPr/>
                </a:tc>
                <a:extLst>
                  <a:ext uri="{0D108BD9-81ED-4DB2-BD59-A6C34878D82A}">
                    <a16:rowId xmlns="" xmlns:a16="http://schemas.microsoft.com/office/drawing/2014/main" val="10001"/>
                  </a:ext>
                </a:extLst>
              </a:tr>
              <a:tr h="370840">
                <a:tc>
                  <a:txBody>
                    <a:bodyPr/>
                    <a:lstStyle/>
                    <a:p>
                      <a:r>
                        <a:rPr lang="en-US" dirty="0"/>
                        <a:t>Seattle</a:t>
                      </a:r>
                    </a:p>
                  </a:txBody>
                  <a:tcPr/>
                </a:tc>
                <a:tc>
                  <a:txBody>
                    <a:bodyPr/>
                    <a:lstStyle/>
                    <a:p>
                      <a:r>
                        <a:rPr lang="en-US" dirty="0"/>
                        <a:t>Wet bulb temperature, precipitation, pressure change</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90790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Baseline Prediction for Time Series</a:t>
            </a:r>
          </a:p>
        </p:txBody>
      </p:sp>
      <p:sp>
        <p:nvSpPr>
          <p:cNvPr id="3" name="Content Placeholder 2"/>
          <p:cNvSpPr>
            <a:spLocks noGrp="1"/>
          </p:cNvSpPr>
          <p:nvPr>
            <p:ph idx="1"/>
          </p:nvPr>
        </p:nvSpPr>
        <p:spPr/>
        <p:txBody>
          <a:bodyPr/>
          <a:lstStyle/>
          <a:p>
            <a:pPr algn="just"/>
            <a:r>
              <a:rPr lang="en-US" sz="2000" dirty="0"/>
              <a:t>We used the persistence algorithm in establishing the baseline performance</a:t>
            </a:r>
          </a:p>
          <a:p>
            <a:pPr algn="just"/>
            <a:r>
              <a:rPr lang="en-US" sz="2000" dirty="0"/>
              <a:t>Persistence Algorithm:</a:t>
            </a:r>
          </a:p>
          <a:p>
            <a:pPr lvl="1" algn="just"/>
            <a:r>
              <a:rPr lang="en-US" sz="1600" dirty="0"/>
              <a:t>Also called “Naïve” Forecast which is equivalent to the ‘Zero Rule’ algorithm</a:t>
            </a:r>
          </a:p>
          <a:p>
            <a:pPr lvl="1" algn="just"/>
            <a:r>
              <a:rPr lang="en-US" sz="1600" dirty="0"/>
              <a:t>This algorithm uses the value at the previous time step t-1 (input) to predict the outcome in the next time step t+1 (output)</a:t>
            </a:r>
          </a:p>
          <a:p>
            <a:pPr algn="just"/>
            <a:r>
              <a:rPr lang="en-US" sz="2000" dirty="0"/>
              <a:t>Dataset split </a:t>
            </a:r>
            <a:r>
              <a:rPr lang="mr-IN" sz="2000" dirty="0"/>
              <a:t>–</a:t>
            </a:r>
            <a:r>
              <a:rPr lang="en-US" sz="2000" dirty="0"/>
              <a:t> Training -2/3</a:t>
            </a:r>
            <a:r>
              <a:rPr lang="en-US" sz="2000" baseline="30000" dirty="0"/>
              <a:t>rd</a:t>
            </a:r>
            <a:r>
              <a:rPr lang="en-US" sz="2000" dirty="0"/>
              <a:t> and Testing </a:t>
            </a:r>
            <a:r>
              <a:rPr lang="mr-IN" sz="2000" dirty="0"/>
              <a:t>–</a:t>
            </a:r>
            <a:r>
              <a:rPr lang="en-US" sz="2000" dirty="0"/>
              <a:t> 1/3</a:t>
            </a:r>
            <a:r>
              <a:rPr lang="en-US" sz="2000" baseline="30000" dirty="0"/>
              <a:t>rd</a:t>
            </a:r>
            <a:r>
              <a:rPr lang="en-US" sz="2000" dirty="0"/>
              <a:t> </a:t>
            </a:r>
          </a:p>
          <a:p>
            <a:pPr algn="just"/>
            <a:r>
              <a:rPr lang="en-US" sz="2000" dirty="0"/>
              <a:t>This assumes nothing about the specifics about the time series to which it is applied, thus making it naïve and establishing a baseline performance</a:t>
            </a:r>
          </a:p>
          <a:p>
            <a:endParaRPr lang="en-US" sz="2000" dirty="0"/>
          </a:p>
          <a:p>
            <a:pPr lvl="1"/>
            <a:endParaRPr lang="en-US" sz="16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14</a:t>
            </a:fld>
            <a:r>
              <a:rPr lang="en-US"/>
              <a:t> -</a:t>
            </a:r>
          </a:p>
        </p:txBody>
      </p:sp>
    </p:spTree>
    <p:extLst>
      <p:ext uri="{BB962C8B-B14F-4D97-AF65-F5344CB8AC3E}">
        <p14:creationId xmlns:p14="http://schemas.microsoft.com/office/powerpoint/2010/main" val="1789868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Predictions</a:t>
            </a:r>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15</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1445590"/>
            <a:ext cx="3351759" cy="1714513"/>
          </a:xfrm>
        </p:spPr>
      </p:pic>
      <p:sp>
        <p:nvSpPr>
          <p:cNvPr id="9" name="Rectangle 8"/>
          <p:cNvSpPr/>
          <p:nvPr/>
        </p:nvSpPr>
        <p:spPr>
          <a:xfrm>
            <a:off x="1402011" y="1073877"/>
            <a:ext cx="902811" cy="369332"/>
          </a:xfrm>
          <a:prstGeom prst="rect">
            <a:avLst/>
          </a:prstGeom>
        </p:spPr>
        <p:txBody>
          <a:bodyPr wrap="none">
            <a:spAutoFit/>
          </a:bodyPr>
          <a:lstStyle/>
          <a:p>
            <a:r>
              <a:rPr lang="en-US" dirty="0"/>
              <a:t>Seattle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887" y="1447971"/>
            <a:ext cx="3153705" cy="1709750"/>
          </a:xfrm>
          <a:prstGeom prst="rect">
            <a:avLst/>
          </a:prstGeom>
        </p:spPr>
      </p:pic>
      <p:sp>
        <p:nvSpPr>
          <p:cNvPr id="11" name="Rectangle 10"/>
          <p:cNvSpPr/>
          <p:nvPr/>
        </p:nvSpPr>
        <p:spPr>
          <a:xfrm>
            <a:off x="5724805" y="1073877"/>
            <a:ext cx="825867" cy="369332"/>
          </a:xfrm>
          <a:prstGeom prst="rect">
            <a:avLst/>
          </a:prstGeom>
        </p:spPr>
        <p:txBody>
          <a:bodyPr wrap="none">
            <a:spAutoFit/>
          </a:bodyPr>
          <a:lstStyle/>
          <a:p>
            <a:r>
              <a:rPr lang="en-US" dirty="0"/>
              <a:t>Dallas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421" y="3987489"/>
            <a:ext cx="4091251" cy="2024428"/>
          </a:xfrm>
          <a:prstGeom prst="rect">
            <a:avLst/>
          </a:prstGeom>
        </p:spPr>
      </p:pic>
      <p:sp>
        <p:nvSpPr>
          <p:cNvPr id="13" name="TextBox 12"/>
          <p:cNvSpPr txBox="1"/>
          <p:nvPr/>
        </p:nvSpPr>
        <p:spPr>
          <a:xfrm>
            <a:off x="3894236" y="3638070"/>
            <a:ext cx="1221103" cy="369332"/>
          </a:xfrm>
          <a:prstGeom prst="rect">
            <a:avLst/>
          </a:prstGeom>
          <a:noFill/>
        </p:spPr>
        <p:txBody>
          <a:bodyPr wrap="square" rtlCol="0">
            <a:spAutoFit/>
          </a:bodyPr>
          <a:lstStyle/>
          <a:p>
            <a:r>
              <a:rPr lang="en-US" dirty="0"/>
              <a:t>Cincinnati</a:t>
            </a:r>
          </a:p>
        </p:txBody>
      </p:sp>
    </p:spTree>
    <p:extLst>
      <p:ext uri="{BB962C8B-B14F-4D97-AF65-F5344CB8AC3E}">
        <p14:creationId xmlns:p14="http://schemas.microsoft.com/office/powerpoint/2010/main" val="157199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Correlation Check between t-1 and t+1</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054" t="6737" r="6727" b="8810"/>
          <a:stretch/>
        </p:blipFill>
        <p:spPr>
          <a:xfrm>
            <a:off x="472838" y="1205947"/>
            <a:ext cx="3994071" cy="2252870"/>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16</a:t>
            </a:fld>
            <a:r>
              <a:rPr lang="en-US"/>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565" t="6903" r="6521" b="8589"/>
          <a:stretch/>
        </p:blipFill>
        <p:spPr>
          <a:xfrm>
            <a:off x="4774137" y="1205947"/>
            <a:ext cx="4020821" cy="225287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718" t="6224" r="6726" b="8698"/>
          <a:stretch/>
        </p:blipFill>
        <p:spPr>
          <a:xfrm>
            <a:off x="2563852" y="4007402"/>
            <a:ext cx="3994071" cy="2252870"/>
          </a:xfrm>
          <a:prstGeom prst="rect">
            <a:avLst/>
          </a:prstGeom>
        </p:spPr>
      </p:pic>
      <p:sp>
        <p:nvSpPr>
          <p:cNvPr id="8" name="TextBox 7"/>
          <p:cNvSpPr txBox="1"/>
          <p:nvPr/>
        </p:nvSpPr>
        <p:spPr>
          <a:xfrm>
            <a:off x="2010430" y="836615"/>
            <a:ext cx="918886" cy="369332"/>
          </a:xfrm>
          <a:prstGeom prst="rect">
            <a:avLst/>
          </a:prstGeom>
          <a:noFill/>
        </p:spPr>
        <p:txBody>
          <a:bodyPr wrap="square" rtlCol="0">
            <a:spAutoFit/>
          </a:bodyPr>
          <a:lstStyle/>
          <a:p>
            <a:r>
              <a:rPr lang="en-US" dirty="0"/>
              <a:t>Seattle</a:t>
            </a:r>
          </a:p>
        </p:txBody>
      </p:sp>
      <p:sp>
        <p:nvSpPr>
          <p:cNvPr id="9" name="TextBox 8"/>
          <p:cNvSpPr txBox="1"/>
          <p:nvPr/>
        </p:nvSpPr>
        <p:spPr>
          <a:xfrm>
            <a:off x="6368780" y="836615"/>
            <a:ext cx="831533" cy="369332"/>
          </a:xfrm>
          <a:prstGeom prst="rect">
            <a:avLst/>
          </a:prstGeom>
          <a:noFill/>
        </p:spPr>
        <p:txBody>
          <a:bodyPr wrap="square" rtlCol="0">
            <a:spAutoFit/>
          </a:bodyPr>
          <a:lstStyle/>
          <a:p>
            <a:r>
              <a:rPr lang="en-US" dirty="0"/>
              <a:t>Dallas</a:t>
            </a:r>
          </a:p>
        </p:txBody>
      </p:sp>
      <p:sp>
        <p:nvSpPr>
          <p:cNvPr id="10" name="TextBox 9"/>
          <p:cNvSpPr txBox="1"/>
          <p:nvPr/>
        </p:nvSpPr>
        <p:spPr>
          <a:xfrm>
            <a:off x="3894236" y="3638070"/>
            <a:ext cx="1221103" cy="369332"/>
          </a:xfrm>
          <a:prstGeom prst="rect">
            <a:avLst/>
          </a:prstGeom>
          <a:noFill/>
        </p:spPr>
        <p:txBody>
          <a:bodyPr wrap="square" rtlCol="0">
            <a:spAutoFit/>
          </a:bodyPr>
          <a:lstStyle/>
          <a:p>
            <a:r>
              <a:rPr lang="en-US" dirty="0"/>
              <a:t>Cincinnati</a:t>
            </a:r>
          </a:p>
        </p:txBody>
      </p:sp>
    </p:spTree>
    <p:extLst>
      <p:ext uri="{BB962C8B-B14F-4D97-AF65-F5344CB8AC3E}">
        <p14:creationId xmlns:p14="http://schemas.microsoft.com/office/powerpoint/2010/main" val="151111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Modeling</a:t>
            </a:r>
          </a:p>
        </p:txBody>
      </p:sp>
      <p:sp>
        <p:nvSpPr>
          <p:cNvPr id="3" name="Content Placeholder 2"/>
          <p:cNvSpPr>
            <a:spLocks noGrp="1"/>
          </p:cNvSpPr>
          <p:nvPr>
            <p:ph idx="1"/>
          </p:nvPr>
        </p:nvSpPr>
        <p:spPr/>
        <p:txBody>
          <a:bodyPr/>
          <a:lstStyle/>
          <a:p>
            <a:pPr algn="just"/>
            <a:r>
              <a:rPr lang="en-US" sz="2000" dirty="0"/>
              <a:t>AR model is similar to the baseline prediction model in terms of predicting outcome using the observation of the previous time step</a:t>
            </a:r>
          </a:p>
          <a:p>
            <a:pPr algn="just"/>
            <a:r>
              <a:rPr lang="en-US" sz="2000" dirty="0"/>
              <a:t>However the approach is not naïve, but based upon linear regression model (a linear combination of input values)</a:t>
            </a:r>
          </a:p>
          <a:p>
            <a:pPr lvl="1" algn="just"/>
            <a:r>
              <a:rPr lang="en-US" sz="1600" dirty="0"/>
              <a:t>For example </a:t>
            </a:r>
            <a:r>
              <a:rPr lang="mr-IN" sz="1600" dirty="0"/>
              <a:t>X(t+1) = </a:t>
            </a:r>
            <a:r>
              <a:rPr lang="en-US" sz="1600" dirty="0"/>
              <a:t>w</a:t>
            </a:r>
            <a:r>
              <a:rPr lang="mr-IN" sz="1600" dirty="0"/>
              <a:t>0 + </a:t>
            </a:r>
            <a:r>
              <a:rPr lang="en-US" sz="1600" dirty="0"/>
              <a:t>w</a:t>
            </a:r>
            <a:r>
              <a:rPr lang="mr-IN" sz="1600" dirty="0"/>
              <a:t>1*X(t-1)</a:t>
            </a:r>
            <a:endParaRPr lang="en-US" sz="1600" dirty="0"/>
          </a:p>
          <a:p>
            <a:pPr algn="just"/>
            <a:r>
              <a:rPr lang="en-US" sz="2000" dirty="0"/>
              <a:t> This relationship between variables is called correlation and we performed a correlation check for the two variables t+1 and t-1</a:t>
            </a:r>
          </a:p>
          <a:p>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17</a:t>
            </a:fld>
            <a:r>
              <a:rPr lang="en-US"/>
              <a:t> -</a:t>
            </a:r>
          </a:p>
        </p:txBody>
      </p:sp>
    </p:spTree>
    <p:extLst>
      <p:ext uri="{BB962C8B-B14F-4D97-AF65-F5344CB8AC3E}">
        <p14:creationId xmlns:p14="http://schemas.microsoft.com/office/powerpoint/2010/main" val="125680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Seattle	</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18</a:t>
            </a:fld>
            <a:r>
              <a:rPr lang="en-US"/>
              <a:t> -</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Tree>
    <p:extLst>
      <p:ext uri="{BB962C8B-B14F-4D97-AF65-F5344CB8AC3E}">
        <p14:creationId xmlns:p14="http://schemas.microsoft.com/office/powerpoint/2010/main" val="122358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Dallas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19</a:t>
            </a:fld>
            <a:r>
              <a:rPr lang="en-US"/>
              <a:t> -</a:t>
            </a:r>
          </a:p>
        </p:txBody>
      </p:sp>
    </p:spTree>
    <p:extLst>
      <p:ext uri="{BB962C8B-B14F-4D97-AF65-F5344CB8AC3E}">
        <p14:creationId xmlns:p14="http://schemas.microsoft.com/office/powerpoint/2010/main" val="3102953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514350" indent="-514350">
              <a:buFont typeface="+mj-lt"/>
              <a:buAutoNum type="arabicPeriod"/>
            </a:pPr>
            <a:r>
              <a:rPr lang="en-US" sz="2800" dirty="0"/>
              <a:t>Introduction</a:t>
            </a:r>
          </a:p>
          <a:p>
            <a:pPr marL="914400" lvl="1" indent="-514350">
              <a:buFont typeface="+mj-lt"/>
              <a:buAutoNum type="arabicPeriod"/>
            </a:pPr>
            <a:r>
              <a:rPr lang="en-US" sz="1800" dirty="0"/>
              <a:t>Data Sets</a:t>
            </a:r>
          </a:p>
          <a:p>
            <a:pPr marL="914400" lvl="1" indent="-514350">
              <a:buFont typeface="+mj-lt"/>
              <a:buAutoNum type="arabicPeriod"/>
            </a:pPr>
            <a:r>
              <a:rPr lang="en-US" sz="1800" dirty="0"/>
              <a:t>Time Series Data modelling</a:t>
            </a:r>
          </a:p>
          <a:p>
            <a:pPr marL="514350" indent="-514350">
              <a:buFont typeface="+mj-lt"/>
              <a:buAutoNum type="arabicPeriod"/>
            </a:pPr>
            <a:r>
              <a:rPr lang="en-US" sz="2800" dirty="0"/>
              <a:t>Proposed approaches</a:t>
            </a:r>
          </a:p>
          <a:p>
            <a:pPr marL="914400" lvl="1" indent="-514350">
              <a:buFont typeface="+mj-lt"/>
              <a:buAutoNum type="arabicPeriod"/>
            </a:pPr>
            <a:r>
              <a:rPr lang="en-US" sz="1800" dirty="0"/>
              <a:t>PCA and Feature Selection</a:t>
            </a:r>
          </a:p>
          <a:p>
            <a:pPr marL="914400" lvl="1" indent="-514350">
              <a:buFont typeface="+mj-lt"/>
              <a:buAutoNum type="arabicPeriod"/>
            </a:pPr>
            <a:r>
              <a:rPr lang="en-US" sz="1800" dirty="0"/>
              <a:t>Baseline - Naïve Persistence model</a:t>
            </a:r>
          </a:p>
          <a:p>
            <a:pPr marL="914400" lvl="1" indent="-514350">
              <a:buFont typeface="+mj-lt"/>
              <a:buAutoNum type="arabicPeriod"/>
            </a:pPr>
            <a:r>
              <a:rPr lang="en-US" sz="1800" dirty="0"/>
              <a:t>ARIMA Modeling</a:t>
            </a:r>
          </a:p>
          <a:p>
            <a:pPr marL="914400" lvl="1" indent="-514350">
              <a:buFont typeface="+mj-lt"/>
              <a:buAutoNum type="arabicPeriod"/>
            </a:pPr>
            <a:r>
              <a:rPr lang="en-US" sz="1800" dirty="0"/>
              <a:t>Time Series Linear Modeling</a:t>
            </a:r>
          </a:p>
          <a:p>
            <a:pPr marL="914400" lvl="1" indent="-514350">
              <a:buFont typeface="+mj-lt"/>
              <a:buAutoNum type="arabicPeriod"/>
            </a:pPr>
            <a:r>
              <a:rPr lang="en-US" sz="1800" dirty="0"/>
              <a:t>Nearest Neighbor </a:t>
            </a:r>
            <a:r>
              <a:rPr lang="en-US" sz="1800" dirty="0" smtClean="0"/>
              <a:t>Modeling</a:t>
            </a:r>
          </a:p>
          <a:p>
            <a:pPr marL="914400" lvl="1" indent="-514350">
              <a:buFont typeface="+mj-lt"/>
              <a:buAutoNum type="arabicPeriod"/>
            </a:pPr>
            <a:r>
              <a:rPr lang="en-US" sz="1800" dirty="0" smtClean="0"/>
              <a:t>LSTM</a:t>
            </a:r>
            <a:endParaRPr lang="en-US" dirty="0"/>
          </a:p>
          <a:p>
            <a:pPr marL="514350" indent="-514350">
              <a:buFont typeface="+mj-lt"/>
              <a:buAutoNum type="arabicPeriod"/>
            </a:pPr>
            <a:r>
              <a:rPr lang="en-US" sz="2800" dirty="0"/>
              <a:t>Results</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a:t>
            </a:fld>
            <a:r>
              <a:rPr lang="en-US"/>
              <a:t> -</a:t>
            </a:r>
          </a:p>
        </p:txBody>
      </p:sp>
    </p:spTree>
    <p:extLst>
      <p:ext uri="{BB962C8B-B14F-4D97-AF65-F5344CB8AC3E}">
        <p14:creationId xmlns:p14="http://schemas.microsoft.com/office/powerpoint/2010/main" val="523303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Cincinnati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20</a:t>
            </a:fld>
            <a:r>
              <a:rPr lang="en-US"/>
              <a:t> -</a:t>
            </a:r>
          </a:p>
        </p:txBody>
      </p:sp>
    </p:spTree>
    <p:extLst>
      <p:ext uri="{BB962C8B-B14F-4D97-AF65-F5344CB8AC3E}">
        <p14:creationId xmlns:p14="http://schemas.microsoft.com/office/powerpoint/2010/main" val="2983524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ARIMA</a:t>
            </a:r>
          </a:p>
        </p:txBody>
      </p:sp>
      <p:sp>
        <p:nvSpPr>
          <p:cNvPr id="3" name="Content Placeholder 2"/>
          <p:cNvSpPr>
            <a:spLocks noGrp="1"/>
          </p:cNvSpPr>
          <p:nvPr>
            <p:ph idx="1"/>
          </p:nvPr>
        </p:nvSpPr>
        <p:spPr/>
        <p:txBody>
          <a:bodyPr/>
          <a:lstStyle/>
          <a:p>
            <a:r>
              <a:rPr lang="en-US" sz="2400" dirty="0"/>
              <a:t>Combination of autoregressive (AR), integration (I) - and moving average (MA) operations</a:t>
            </a:r>
            <a:r>
              <a:rPr lang="en-US" dirty="0"/>
              <a:t>.</a:t>
            </a:r>
          </a:p>
          <a:p>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21</a:t>
            </a:fld>
            <a:r>
              <a:rPr lang="en-US"/>
              <a:t> -</a:t>
            </a:r>
          </a:p>
        </p:txBody>
      </p:sp>
      <p:pic>
        <p:nvPicPr>
          <p:cNvPr id="5" name="Picture 4"/>
          <p:cNvPicPr>
            <a:picLocks noChangeAspect="1"/>
          </p:cNvPicPr>
          <p:nvPr/>
        </p:nvPicPr>
        <p:blipFill>
          <a:blip r:embed="rId2"/>
          <a:stretch>
            <a:fillRect/>
          </a:stretch>
        </p:blipFill>
        <p:spPr>
          <a:xfrm>
            <a:off x="1031491" y="2285178"/>
            <a:ext cx="5210175" cy="1762125"/>
          </a:xfrm>
          <a:prstGeom prst="rect">
            <a:avLst/>
          </a:prstGeom>
        </p:spPr>
      </p:pic>
    </p:spTree>
    <p:extLst>
      <p:ext uri="{BB962C8B-B14F-4D97-AF65-F5344CB8AC3E}">
        <p14:creationId xmlns:p14="http://schemas.microsoft.com/office/powerpoint/2010/main" val="196746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Seattle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328" r="998" b="6056"/>
          <a:stretch/>
        </p:blipFill>
        <p:spPr>
          <a:xfrm>
            <a:off x="446087" y="1604273"/>
            <a:ext cx="8340561" cy="465989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22</a:t>
            </a:fld>
            <a:r>
              <a:rPr lang="en-US"/>
              <a:t> -</a:t>
            </a:r>
          </a:p>
        </p:txBody>
      </p:sp>
    </p:spTree>
    <p:extLst>
      <p:ext uri="{BB962C8B-B14F-4D97-AF65-F5344CB8AC3E}">
        <p14:creationId xmlns:p14="http://schemas.microsoft.com/office/powerpoint/2010/main" val="98495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Dallas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4" y="1030922"/>
            <a:ext cx="8696326" cy="524375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23</a:t>
            </a:fld>
            <a:r>
              <a:rPr lang="en-US"/>
              <a:t> -</a:t>
            </a:r>
          </a:p>
        </p:txBody>
      </p:sp>
    </p:spTree>
    <p:extLst>
      <p:ext uri="{BB962C8B-B14F-4D97-AF65-F5344CB8AC3E}">
        <p14:creationId xmlns:p14="http://schemas.microsoft.com/office/powerpoint/2010/main" val="236844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Cincinnati	</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8960" t="2408" r="7530" b="7870"/>
          <a:stretch/>
        </p:blipFill>
        <p:spPr>
          <a:xfrm>
            <a:off x="-1" y="987971"/>
            <a:ext cx="9144001" cy="524466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24</a:t>
            </a:fld>
            <a:r>
              <a:rPr lang="en-US"/>
              <a:t> -</a:t>
            </a:r>
          </a:p>
        </p:txBody>
      </p:sp>
    </p:spTree>
    <p:extLst>
      <p:ext uri="{BB962C8B-B14F-4D97-AF65-F5344CB8AC3E}">
        <p14:creationId xmlns:p14="http://schemas.microsoft.com/office/powerpoint/2010/main" val="3549696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Modeling</a:t>
            </a:r>
          </a:p>
        </p:txBody>
      </p:sp>
      <p:sp>
        <p:nvSpPr>
          <p:cNvPr id="3" name="Content Placeholder 2"/>
          <p:cNvSpPr>
            <a:spLocks noGrp="1"/>
          </p:cNvSpPr>
          <p:nvPr>
            <p:ph idx="1"/>
          </p:nvPr>
        </p:nvSpPr>
        <p:spPr/>
        <p:txBody>
          <a:bodyPr/>
          <a:lstStyle/>
          <a:p>
            <a:r>
              <a:rPr lang="en-US" dirty="0"/>
              <a:t>Created a lagged dataset (by 1 day)</a:t>
            </a:r>
          </a:p>
          <a:p>
            <a:r>
              <a:rPr lang="en-US" dirty="0"/>
              <a:t>Mapped attributes to next day’s temperature</a:t>
            </a:r>
          </a:p>
          <a:p>
            <a:r>
              <a:rPr lang="en-US" dirty="0"/>
              <a:t>Split data into train and test (random sampling)</a:t>
            </a:r>
          </a:p>
          <a:p>
            <a:r>
              <a:rPr lang="en-US" dirty="0"/>
              <a:t>Trained model with selected features</a:t>
            </a:r>
          </a:p>
          <a:p>
            <a:pPr marL="0" indent="0">
              <a:buNone/>
            </a:pPr>
            <a:endParaRPr lang="en-US" dirty="0"/>
          </a:p>
          <a:p>
            <a:pPr lvl="1"/>
            <a:endParaRPr lang="en-US" dirty="0"/>
          </a:p>
          <a:p>
            <a:pPr lvl="1"/>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25</a:t>
            </a:fld>
            <a:r>
              <a:rPr lang="en-US"/>
              <a:t> -</a:t>
            </a:r>
          </a:p>
        </p:txBody>
      </p:sp>
    </p:spTree>
    <p:extLst>
      <p:ext uri="{BB962C8B-B14F-4D97-AF65-F5344CB8AC3E}">
        <p14:creationId xmlns:p14="http://schemas.microsoft.com/office/powerpoint/2010/main" val="2021391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Seattle</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26</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3"/>
            <a:ext cx="9144000" cy="5573711"/>
          </a:xfrm>
        </p:spPr>
      </p:pic>
    </p:spTree>
    <p:extLst>
      <p:ext uri="{BB962C8B-B14F-4D97-AF65-F5344CB8AC3E}">
        <p14:creationId xmlns:p14="http://schemas.microsoft.com/office/powerpoint/2010/main" val="1328336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Dallas</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27</a:t>
            </a:fld>
            <a:r>
              <a:rPr lang="en-US"/>
              <a:t>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2"/>
            <a:ext cx="9144000" cy="5414415"/>
          </a:xfrm>
        </p:spPr>
      </p:pic>
    </p:spTree>
    <p:extLst>
      <p:ext uri="{BB962C8B-B14F-4D97-AF65-F5344CB8AC3E}">
        <p14:creationId xmlns:p14="http://schemas.microsoft.com/office/powerpoint/2010/main" val="3834176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Cincinnati</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3"/>
            <a:ext cx="9144000" cy="5435435"/>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28</a:t>
            </a:fld>
            <a:r>
              <a:rPr lang="en-US"/>
              <a:t> -</a:t>
            </a:r>
          </a:p>
        </p:txBody>
      </p:sp>
    </p:spTree>
    <p:extLst>
      <p:ext uri="{BB962C8B-B14F-4D97-AF65-F5344CB8AC3E}">
        <p14:creationId xmlns:p14="http://schemas.microsoft.com/office/powerpoint/2010/main" val="1715058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Linear Modeling</a:t>
            </a:r>
          </a:p>
        </p:txBody>
      </p:sp>
      <p:sp>
        <p:nvSpPr>
          <p:cNvPr id="3" name="Content Placeholder 2"/>
          <p:cNvSpPr>
            <a:spLocks noGrp="1"/>
          </p:cNvSpPr>
          <p:nvPr>
            <p:ph idx="1"/>
          </p:nvPr>
        </p:nvSpPr>
        <p:spPr/>
        <p:txBody>
          <a:bodyPr/>
          <a:lstStyle/>
          <a:p>
            <a:r>
              <a:rPr lang="en-US" sz="2800" dirty="0"/>
              <a:t>Linear model that retains the Time Series Characteristics</a:t>
            </a:r>
          </a:p>
          <a:p>
            <a:r>
              <a:rPr lang="en-US" sz="2800" dirty="0"/>
              <a:t>Includes seasonal and trend components</a:t>
            </a:r>
          </a:p>
          <a:p>
            <a:r>
              <a:rPr lang="en-US" sz="2800" dirty="0"/>
              <a:t>Includes external variables from Stepwise Regression</a:t>
            </a:r>
          </a:p>
          <a:p>
            <a:pPr marL="0" indent="0">
              <a:buNone/>
            </a:pPr>
            <a:endParaRPr lang="en-US" sz="24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29</a:t>
            </a:fld>
            <a:r>
              <a:rPr lang="en-US"/>
              <a:t> -</a:t>
            </a:r>
          </a:p>
        </p:txBody>
      </p:sp>
    </p:spTree>
    <p:extLst>
      <p:ext uri="{BB962C8B-B14F-4D97-AF65-F5344CB8AC3E}">
        <p14:creationId xmlns:p14="http://schemas.microsoft.com/office/powerpoint/2010/main" val="41167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a:t>
            </a:fld>
            <a:r>
              <a:rPr lang="en-US"/>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759323"/>
          </a:xfrm>
          <a:prstGeom prst="rect">
            <a:avLst/>
          </a:prstGeom>
        </p:spPr>
      </p:pic>
    </p:spTree>
    <p:extLst>
      <p:ext uri="{BB962C8B-B14F-4D97-AF65-F5344CB8AC3E}">
        <p14:creationId xmlns:p14="http://schemas.microsoft.com/office/powerpoint/2010/main" val="191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TSLM Predictions</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30</a:t>
            </a:fld>
            <a:r>
              <a:rPr lang="en-US"/>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088" y="1360447"/>
            <a:ext cx="3999788" cy="2475828"/>
          </a:xfrm>
          <a:prstGeom prst="rect">
            <a:avLst/>
          </a:prstGeom>
        </p:spPr>
      </p:pic>
      <p:pic>
        <p:nvPicPr>
          <p:cNvPr id="6" name="Picture 5"/>
          <p:cNvPicPr>
            <a:picLocks noChangeAspect="1"/>
          </p:cNvPicPr>
          <p:nvPr/>
        </p:nvPicPr>
        <p:blipFill>
          <a:blip r:embed="rId3"/>
          <a:stretch>
            <a:fillRect/>
          </a:stretch>
        </p:blipFill>
        <p:spPr>
          <a:xfrm>
            <a:off x="4560888" y="1492468"/>
            <a:ext cx="3699618" cy="2343807"/>
          </a:xfrm>
          <a:prstGeom prst="rect">
            <a:avLst/>
          </a:prstGeom>
        </p:spPr>
      </p:pic>
      <p:pic>
        <p:nvPicPr>
          <p:cNvPr id="7" name="Picture 6"/>
          <p:cNvPicPr>
            <a:picLocks noChangeAspect="1"/>
          </p:cNvPicPr>
          <p:nvPr/>
        </p:nvPicPr>
        <p:blipFill>
          <a:blip r:embed="rId4"/>
          <a:stretch>
            <a:fillRect/>
          </a:stretch>
        </p:blipFill>
        <p:spPr>
          <a:xfrm>
            <a:off x="2848303" y="3836275"/>
            <a:ext cx="3741683" cy="2548283"/>
          </a:xfrm>
          <a:prstGeom prst="rect">
            <a:avLst/>
          </a:prstGeom>
        </p:spPr>
      </p:pic>
      <p:sp>
        <p:nvSpPr>
          <p:cNvPr id="8" name="TextBox 7"/>
          <p:cNvSpPr txBox="1"/>
          <p:nvPr/>
        </p:nvSpPr>
        <p:spPr>
          <a:xfrm>
            <a:off x="1986539" y="1068939"/>
            <a:ext cx="918886" cy="369332"/>
          </a:xfrm>
          <a:prstGeom prst="rect">
            <a:avLst/>
          </a:prstGeom>
          <a:noFill/>
        </p:spPr>
        <p:txBody>
          <a:bodyPr wrap="square" rtlCol="0">
            <a:spAutoFit/>
          </a:bodyPr>
          <a:lstStyle/>
          <a:p>
            <a:r>
              <a:rPr lang="en-US" dirty="0"/>
              <a:t>Seattle</a:t>
            </a:r>
          </a:p>
        </p:txBody>
      </p:sp>
      <p:sp>
        <p:nvSpPr>
          <p:cNvPr id="9" name="TextBox 8"/>
          <p:cNvSpPr txBox="1"/>
          <p:nvPr/>
        </p:nvSpPr>
        <p:spPr>
          <a:xfrm>
            <a:off x="6174219" y="1175781"/>
            <a:ext cx="831533" cy="369332"/>
          </a:xfrm>
          <a:prstGeom prst="rect">
            <a:avLst/>
          </a:prstGeom>
          <a:noFill/>
        </p:spPr>
        <p:txBody>
          <a:bodyPr wrap="square" rtlCol="0">
            <a:spAutoFit/>
          </a:bodyPr>
          <a:lstStyle/>
          <a:p>
            <a:r>
              <a:rPr lang="en-US" dirty="0"/>
              <a:t>Dallas</a:t>
            </a:r>
          </a:p>
        </p:txBody>
      </p:sp>
      <p:sp>
        <p:nvSpPr>
          <p:cNvPr id="10" name="TextBox 9"/>
          <p:cNvSpPr txBox="1"/>
          <p:nvPr/>
        </p:nvSpPr>
        <p:spPr>
          <a:xfrm>
            <a:off x="4188526" y="3651609"/>
            <a:ext cx="1221103" cy="369332"/>
          </a:xfrm>
          <a:prstGeom prst="rect">
            <a:avLst/>
          </a:prstGeom>
          <a:noFill/>
        </p:spPr>
        <p:txBody>
          <a:bodyPr wrap="square" rtlCol="0">
            <a:spAutoFit/>
          </a:bodyPr>
          <a:lstStyle/>
          <a:p>
            <a:r>
              <a:rPr lang="en-US" dirty="0"/>
              <a:t>Cincinnati</a:t>
            </a:r>
          </a:p>
        </p:txBody>
      </p:sp>
    </p:spTree>
    <p:extLst>
      <p:ext uri="{BB962C8B-B14F-4D97-AF65-F5344CB8AC3E}">
        <p14:creationId xmlns:p14="http://schemas.microsoft.com/office/powerpoint/2010/main" val="578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sp>
        <p:nvSpPr>
          <p:cNvPr id="3" name="Content Placeholder 2"/>
          <p:cNvSpPr>
            <a:spLocks noGrp="1"/>
          </p:cNvSpPr>
          <p:nvPr>
            <p:ph idx="1"/>
          </p:nvPr>
        </p:nvSpPr>
        <p:spPr/>
        <p:txBody>
          <a:bodyPr/>
          <a:lstStyle/>
          <a:p>
            <a:r>
              <a:rPr lang="en-US" sz="1800" dirty="0" smtClean="0"/>
              <a:t>It follows a recurrent neural network architecture. </a:t>
            </a:r>
          </a:p>
          <a:p>
            <a:r>
              <a:rPr lang="en-US" sz="1800" dirty="0" smtClean="0"/>
              <a:t>Generally RNNs are good at remembering short term data and use it for computation. </a:t>
            </a:r>
          </a:p>
          <a:p>
            <a:r>
              <a:rPr lang="en-US" sz="1800" dirty="0" smtClean="0"/>
              <a:t>In our case, Weather is something that is repetitive (With respect to seasons). LSTMs excel in this scenario, because it even considers the historical data that might be related to the present instant.</a:t>
            </a:r>
          </a:p>
          <a:p>
            <a:r>
              <a:rPr lang="en-US" sz="1800" dirty="0" smtClean="0"/>
              <a:t>LSTM includes a forget gate, that throws away any information that is not needed. The rest are stored in the cell state.</a:t>
            </a:r>
          </a:p>
          <a:p>
            <a:r>
              <a:rPr lang="en-US" sz="1800" dirty="0" smtClean="0"/>
              <a:t>We used </a:t>
            </a:r>
            <a:r>
              <a:rPr lang="en-US" sz="1800" dirty="0" err="1" smtClean="0"/>
              <a:t>tanh</a:t>
            </a:r>
            <a:r>
              <a:rPr lang="en-US" sz="1800" dirty="0" smtClean="0"/>
              <a:t> as our activation function.</a:t>
            </a:r>
          </a:p>
          <a:p>
            <a:r>
              <a:rPr lang="en-US" sz="1800" dirty="0" smtClean="0"/>
              <a:t>We created a sequential model, which has LSTM in the beginning followed by a densely connected neural network layer.(This can be removed)</a:t>
            </a:r>
            <a:endParaRPr lang="en-US" sz="1800"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31</a:t>
            </a:fld>
            <a:r>
              <a:rPr lang="en-US" smtClean="0"/>
              <a:t> -</a:t>
            </a:r>
            <a:endParaRPr lang="en-US"/>
          </a:p>
        </p:txBody>
      </p:sp>
    </p:spTree>
    <p:extLst>
      <p:ext uri="{BB962C8B-B14F-4D97-AF65-F5344CB8AC3E}">
        <p14:creationId xmlns:p14="http://schemas.microsoft.com/office/powerpoint/2010/main" val="155887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Predictions</a:t>
            </a:r>
            <a:endParaRPr lang="en-US"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32</a:t>
            </a:fld>
            <a:r>
              <a:rPr lang="en-US" smtClean="0"/>
              <a:t> -</a:t>
            </a:r>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69" y="1305120"/>
            <a:ext cx="3800234" cy="2268265"/>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198" y="1305119"/>
            <a:ext cx="3509745" cy="226826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898" y="4076824"/>
            <a:ext cx="3483980" cy="2079501"/>
          </a:xfrm>
          <a:prstGeom prst="rect">
            <a:avLst/>
          </a:prstGeom>
        </p:spPr>
      </p:pic>
      <p:sp>
        <p:nvSpPr>
          <p:cNvPr id="12" name="TextBox 11"/>
          <p:cNvSpPr txBox="1"/>
          <p:nvPr/>
        </p:nvSpPr>
        <p:spPr>
          <a:xfrm>
            <a:off x="1921397" y="1122744"/>
            <a:ext cx="1197764" cy="369332"/>
          </a:xfrm>
          <a:prstGeom prst="rect">
            <a:avLst/>
          </a:prstGeom>
          <a:noFill/>
        </p:spPr>
        <p:txBody>
          <a:bodyPr wrap="none" rtlCol="0">
            <a:spAutoFit/>
          </a:bodyPr>
          <a:lstStyle/>
          <a:p>
            <a:r>
              <a:rPr lang="en-US" dirty="0"/>
              <a:t>Cincinnati</a:t>
            </a:r>
            <a:endParaRPr lang="en-US" dirty="0"/>
          </a:p>
        </p:txBody>
      </p:sp>
      <p:sp>
        <p:nvSpPr>
          <p:cNvPr id="14" name="TextBox 13"/>
          <p:cNvSpPr txBox="1"/>
          <p:nvPr/>
        </p:nvSpPr>
        <p:spPr>
          <a:xfrm>
            <a:off x="6400801" y="1128731"/>
            <a:ext cx="825867" cy="369332"/>
          </a:xfrm>
          <a:prstGeom prst="rect">
            <a:avLst/>
          </a:prstGeom>
          <a:noFill/>
        </p:spPr>
        <p:txBody>
          <a:bodyPr wrap="none" rtlCol="0">
            <a:spAutoFit/>
          </a:bodyPr>
          <a:lstStyle/>
          <a:p>
            <a:r>
              <a:rPr lang="en-US" dirty="0" smtClean="0"/>
              <a:t>Dallas</a:t>
            </a:r>
            <a:endParaRPr lang="en-US" dirty="0"/>
          </a:p>
        </p:txBody>
      </p:sp>
      <p:sp>
        <p:nvSpPr>
          <p:cNvPr id="15" name="TextBox 14"/>
          <p:cNvSpPr txBox="1"/>
          <p:nvPr/>
        </p:nvSpPr>
        <p:spPr>
          <a:xfrm>
            <a:off x="4167357" y="3781024"/>
            <a:ext cx="902811" cy="369332"/>
          </a:xfrm>
          <a:prstGeom prst="rect">
            <a:avLst/>
          </a:prstGeom>
          <a:noFill/>
        </p:spPr>
        <p:txBody>
          <a:bodyPr wrap="none" rtlCol="0">
            <a:spAutoFit/>
          </a:bodyPr>
          <a:lstStyle/>
          <a:p>
            <a:r>
              <a:rPr lang="en-US" dirty="0" smtClean="0"/>
              <a:t>Seattle</a:t>
            </a:r>
            <a:endParaRPr lang="en-US" dirty="0"/>
          </a:p>
        </p:txBody>
      </p:sp>
    </p:spTree>
    <p:extLst>
      <p:ext uri="{BB962C8B-B14F-4D97-AF65-F5344CB8AC3E}">
        <p14:creationId xmlns:p14="http://schemas.microsoft.com/office/powerpoint/2010/main" val="61375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90738738"/>
              </p:ext>
            </p:extLst>
          </p:nvPr>
        </p:nvGraphicFramePr>
        <p:xfrm>
          <a:off x="446088" y="1532540"/>
          <a:ext cx="8229600" cy="2966720"/>
        </p:xfrm>
        <a:graphic>
          <a:graphicData uri="http://schemas.openxmlformats.org/drawingml/2006/table">
            <a:tbl>
              <a:tblPr firstRow="1" bandRow="1">
                <a:tableStyleId>{5940675A-B579-460E-94D1-54222C63F5DA}</a:tableStyleId>
              </a:tblPr>
              <a:tblGrid>
                <a:gridCol w="2057400">
                  <a:extLst>
                    <a:ext uri="{9D8B030D-6E8A-4147-A177-3AD203B41FA5}">
                      <a16:colId xmlns="" xmlns:a16="http://schemas.microsoft.com/office/drawing/2014/main" val="2972996332"/>
                    </a:ext>
                  </a:extLst>
                </a:gridCol>
                <a:gridCol w="2057400">
                  <a:extLst>
                    <a:ext uri="{9D8B030D-6E8A-4147-A177-3AD203B41FA5}">
                      <a16:colId xmlns="" xmlns:a16="http://schemas.microsoft.com/office/drawing/2014/main" val="240490076"/>
                    </a:ext>
                  </a:extLst>
                </a:gridCol>
                <a:gridCol w="2057400">
                  <a:extLst>
                    <a:ext uri="{9D8B030D-6E8A-4147-A177-3AD203B41FA5}">
                      <a16:colId xmlns="" xmlns:a16="http://schemas.microsoft.com/office/drawing/2014/main" val="2422348489"/>
                    </a:ext>
                  </a:extLst>
                </a:gridCol>
                <a:gridCol w="2057400">
                  <a:extLst>
                    <a:ext uri="{9D8B030D-6E8A-4147-A177-3AD203B41FA5}">
                      <a16:colId xmlns="" xmlns:a16="http://schemas.microsoft.com/office/drawing/2014/main" val="1652510660"/>
                    </a:ext>
                  </a:extLst>
                </a:gridCol>
              </a:tblGrid>
              <a:tr h="370840">
                <a:tc>
                  <a:txBody>
                    <a:bodyPr/>
                    <a:lstStyle/>
                    <a:p>
                      <a:r>
                        <a:rPr lang="en-US" dirty="0"/>
                        <a:t>Model</a:t>
                      </a:r>
                    </a:p>
                  </a:txBody>
                  <a:tcPr/>
                </a:tc>
                <a:tc>
                  <a:txBody>
                    <a:bodyPr/>
                    <a:lstStyle/>
                    <a:p>
                      <a:r>
                        <a:rPr lang="en-US" dirty="0"/>
                        <a:t>Seattle</a:t>
                      </a:r>
                      <a:r>
                        <a:rPr lang="en-US" baseline="0" dirty="0"/>
                        <a:t> MSE</a:t>
                      </a:r>
                      <a:endParaRPr lang="en-US" dirty="0"/>
                    </a:p>
                  </a:txBody>
                  <a:tcPr/>
                </a:tc>
                <a:tc>
                  <a:txBody>
                    <a:bodyPr/>
                    <a:lstStyle/>
                    <a:p>
                      <a:r>
                        <a:rPr lang="en-US" dirty="0"/>
                        <a:t>Dallas MSE</a:t>
                      </a:r>
                    </a:p>
                  </a:txBody>
                  <a:tcPr/>
                </a:tc>
                <a:tc>
                  <a:txBody>
                    <a:bodyPr/>
                    <a:lstStyle/>
                    <a:p>
                      <a:r>
                        <a:rPr lang="en-US" dirty="0"/>
                        <a:t>Cincinnati MSE</a:t>
                      </a:r>
                    </a:p>
                  </a:txBody>
                  <a:tcPr/>
                </a:tc>
                <a:extLst>
                  <a:ext uri="{0D108BD9-81ED-4DB2-BD59-A6C34878D82A}">
                    <a16:rowId xmlns="" xmlns:a16="http://schemas.microsoft.com/office/drawing/2014/main" val="3481679914"/>
                  </a:ext>
                </a:extLst>
              </a:tr>
              <a:tr h="370840">
                <a:tc>
                  <a:txBody>
                    <a:bodyPr/>
                    <a:lstStyle/>
                    <a:p>
                      <a:r>
                        <a:rPr lang="en-US" dirty="0"/>
                        <a:t>Baseline</a:t>
                      </a:r>
                    </a:p>
                  </a:txBody>
                  <a:tcPr/>
                </a:tc>
                <a:tc>
                  <a:txBody>
                    <a:bodyPr/>
                    <a:lstStyle/>
                    <a:p>
                      <a:r>
                        <a:rPr lang="en-US" dirty="0"/>
                        <a:t>3.17</a:t>
                      </a:r>
                    </a:p>
                  </a:txBody>
                  <a:tcPr/>
                </a:tc>
                <a:tc>
                  <a:txBody>
                    <a:bodyPr/>
                    <a:lstStyle/>
                    <a:p>
                      <a:r>
                        <a:rPr lang="en-US" dirty="0"/>
                        <a:t>4.6</a:t>
                      </a:r>
                    </a:p>
                  </a:txBody>
                  <a:tcPr/>
                </a:tc>
                <a:tc>
                  <a:txBody>
                    <a:bodyPr/>
                    <a:lstStyle/>
                    <a:p>
                      <a:r>
                        <a:rPr lang="en-US" dirty="0"/>
                        <a:t>6.67</a:t>
                      </a:r>
                    </a:p>
                  </a:txBody>
                  <a:tcPr/>
                </a:tc>
                <a:extLst>
                  <a:ext uri="{0D108BD9-81ED-4DB2-BD59-A6C34878D82A}">
                    <a16:rowId xmlns="" xmlns:a16="http://schemas.microsoft.com/office/drawing/2014/main" val="1516801302"/>
                  </a:ext>
                </a:extLst>
              </a:tr>
              <a:tr h="370840">
                <a:tc>
                  <a:txBody>
                    <a:bodyPr/>
                    <a:lstStyle/>
                    <a:p>
                      <a:r>
                        <a:rPr lang="en-US" dirty="0"/>
                        <a:t>AR</a:t>
                      </a:r>
                    </a:p>
                  </a:txBody>
                  <a:tcPr/>
                </a:tc>
                <a:tc>
                  <a:txBody>
                    <a:bodyPr/>
                    <a:lstStyle/>
                    <a:p>
                      <a:r>
                        <a:rPr lang="en-US" dirty="0"/>
                        <a:t>1.879</a:t>
                      </a:r>
                    </a:p>
                  </a:txBody>
                  <a:tcPr/>
                </a:tc>
                <a:tc>
                  <a:txBody>
                    <a:bodyPr/>
                    <a:lstStyle/>
                    <a:p>
                      <a:r>
                        <a:rPr lang="en-US" dirty="0"/>
                        <a:t>2.394</a:t>
                      </a:r>
                    </a:p>
                  </a:txBody>
                  <a:tcPr/>
                </a:tc>
                <a:tc>
                  <a:txBody>
                    <a:bodyPr/>
                    <a:lstStyle/>
                    <a:p>
                      <a:r>
                        <a:rPr lang="en-US" dirty="0"/>
                        <a:t>4.247</a:t>
                      </a:r>
                    </a:p>
                  </a:txBody>
                  <a:tcPr/>
                </a:tc>
                <a:extLst>
                  <a:ext uri="{0D108BD9-81ED-4DB2-BD59-A6C34878D82A}">
                    <a16:rowId xmlns="" xmlns:a16="http://schemas.microsoft.com/office/drawing/2014/main" val="3422355126"/>
                  </a:ext>
                </a:extLst>
              </a:tr>
              <a:tr h="370840">
                <a:tc>
                  <a:txBody>
                    <a:bodyPr/>
                    <a:lstStyle/>
                    <a:p>
                      <a:r>
                        <a:rPr lang="en-US" dirty="0"/>
                        <a:t>ARIMA</a:t>
                      </a:r>
                    </a:p>
                  </a:txBody>
                  <a:tcPr/>
                </a:tc>
                <a:tc>
                  <a:txBody>
                    <a:bodyPr/>
                    <a:lstStyle/>
                    <a:p>
                      <a:r>
                        <a:rPr lang="en-US" dirty="0"/>
                        <a:t>2.437</a:t>
                      </a:r>
                    </a:p>
                  </a:txBody>
                  <a:tcPr/>
                </a:tc>
                <a:tc>
                  <a:txBody>
                    <a:bodyPr/>
                    <a:lstStyle/>
                    <a:p>
                      <a:r>
                        <a:rPr lang="en-US" dirty="0"/>
                        <a:t>3.337</a:t>
                      </a:r>
                    </a:p>
                  </a:txBody>
                  <a:tcPr/>
                </a:tc>
                <a:tc>
                  <a:txBody>
                    <a:bodyPr/>
                    <a:lstStyle/>
                    <a:p>
                      <a:r>
                        <a:rPr lang="en-US" dirty="0"/>
                        <a:t>5.247</a:t>
                      </a:r>
                    </a:p>
                  </a:txBody>
                  <a:tcPr/>
                </a:tc>
                <a:extLst>
                  <a:ext uri="{0D108BD9-81ED-4DB2-BD59-A6C34878D82A}">
                    <a16:rowId xmlns="" xmlns:a16="http://schemas.microsoft.com/office/drawing/2014/main" val="2150651775"/>
                  </a:ext>
                </a:extLst>
              </a:tr>
              <a:tr h="370840">
                <a:tc>
                  <a:txBody>
                    <a:bodyPr/>
                    <a:lstStyle/>
                    <a:p>
                      <a:r>
                        <a:rPr lang="en-US" dirty="0"/>
                        <a:t>TSLM</a:t>
                      </a:r>
                    </a:p>
                  </a:txBody>
                  <a:tcPr/>
                </a:tc>
                <a:tc>
                  <a:txBody>
                    <a:bodyPr/>
                    <a:lstStyle/>
                    <a:p>
                      <a:r>
                        <a:rPr lang="en-US" dirty="0"/>
                        <a:t>3.4</a:t>
                      </a:r>
                    </a:p>
                  </a:txBody>
                  <a:tcPr/>
                </a:tc>
                <a:tc>
                  <a:txBody>
                    <a:bodyPr/>
                    <a:lstStyle/>
                    <a:p>
                      <a:r>
                        <a:rPr lang="en-US" dirty="0"/>
                        <a:t>13.2</a:t>
                      </a:r>
                    </a:p>
                  </a:txBody>
                  <a:tcPr/>
                </a:tc>
                <a:tc>
                  <a:txBody>
                    <a:bodyPr/>
                    <a:lstStyle/>
                    <a:p>
                      <a:r>
                        <a:rPr lang="en-US" dirty="0"/>
                        <a:t>14.8</a:t>
                      </a:r>
                    </a:p>
                  </a:txBody>
                  <a:tcPr/>
                </a:tc>
                <a:extLst>
                  <a:ext uri="{0D108BD9-81ED-4DB2-BD59-A6C34878D82A}">
                    <a16:rowId xmlns="" xmlns:a16="http://schemas.microsoft.com/office/drawing/2014/main" val="3399639485"/>
                  </a:ext>
                </a:extLst>
              </a:tr>
              <a:tr h="370840">
                <a:tc>
                  <a:txBody>
                    <a:bodyPr/>
                    <a:lstStyle/>
                    <a:p>
                      <a:r>
                        <a:rPr lang="en-US" dirty="0"/>
                        <a:t>KNN (k=4)</a:t>
                      </a:r>
                    </a:p>
                  </a:txBody>
                  <a:tcPr/>
                </a:tc>
                <a:tc>
                  <a:txBody>
                    <a:bodyPr/>
                    <a:lstStyle/>
                    <a:p>
                      <a:r>
                        <a:rPr lang="en-US" dirty="0"/>
                        <a:t>3.617</a:t>
                      </a:r>
                    </a:p>
                  </a:txBody>
                  <a:tcPr/>
                </a:tc>
                <a:tc>
                  <a:txBody>
                    <a:bodyPr/>
                    <a:lstStyle/>
                    <a:p>
                      <a:r>
                        <a:rPr lang="en-US" dirty="0"/>
                        <a:t>6.75</a:t>
                      </a:r>
                    </a:p>
                  </a:txBody>
                  <a:tcPr/>
                </a:tc>
                <a:tc>
                  <a:txBody>
                    <a:bodyPr/>
                    <a:lstStyle/>
                    <a:p>
                      <a:r>
                        <a:rPr lang="en-US" dirty="0"/>
                        <a:t>8.019</a:t>
                      </a:r>
                    </a:p>
                  </a:txBody>
                  <a:tcPr/>
                </a:tc>
                <a:extLst>
                  <a:ext uri="{0D108BD9-81ED-4DB2-BD59-A6C34878D82A}">
                    <a16:rowId xmlns="" xmlns:a16="http://schemas.microsoft.com/office/drawing/2014/main" val="107555755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74239549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802570375"/>
                  </a:ext>
                </a:extLst>
              </a:tr>
            </a:tbl>
          </a:graphicData>
        </a:graphic>
      </p:graphicFrame>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33</a:t>
            </a:fld>
            <a:r>
              <a:rPr lang="en-US"/>
              <a:t> -</a:t>
            </a:r>
          </a:p>
        </p:txBody>
      </p:sp>
    </p:spTree>
    <p:extLst>
      <p:ext uri="{BB962C8B-B14F-4D97-AF65-F5344CB8AC3E}">
        <p14:creationId xmlns:p14="http://schemas.microsoft.com/office/powerpoint/2010/main" val="635111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p:txBody>
          <a:bodyPr/>
          <a:lstStyle/>
          <a:p>
            <a:pPr>
              <a:buFont typeface="+mj-lt"/>
              <a:buAutoNum type="arabicPeriod"/>
            </a:pPr>
            <a:r>
              <a:rPr lang="hr-HR" sz="1600" dirty="0" err="1"/>
              <a:t>Balaji</a:t>
            </a:r>
            <a:r>
              <a:rPr lang="hr-HR" sz="1600" dirty="0"/>
              <a:t> </a:t>
            </a:r>
            <a:r>
              <a:rPr lang="hr-HR" sz="1600" dirty="0" err="1"/>
              <a:t>Sankar</a:t>
            </a:r>
            <a:r>
              <a:rPr lang="hr-HR" sz="1600" dirty="0"/>
              <a:t> </a:t>
            </a:r>
            <a:r>
              <a:rPr lang="mr-IN" sz="1600" dirty="0"/>
              <a:t>–</a:t>
            </a:r>
            <a:r>
              <a:rPr lang="hr-HR" sz="1600" dirty="0"/>
              <a:t> 1209346459 </a:t>
            </a:r>
            <a:r>
              <a:rPr lang="en-US" sz="1600" dirty="0"/>
              <a:t>- </a:t>
            </a:r>
            <a:r>
              <a:rPr lang="en-US" sz="1600" dirty="0">
                <a:hlinkClick r:id="rId2"/>
              </a:rPr>
              <a:t>bsankar@asu.edu</a:t>
            </a:r>
            <a:r>
              <a:rPr lang="en-US" sz="1600" dirty="0"/>
              <a:t> </a:t>
            </a:r>
            <a:r>
              <a:rPr lang="mr-IN" sz="1600" dirty="0"/>
              <a:t>–</a:t>
            </a:r>
            <a:r>
              <a:rPr lang="en-US" sz="1600" dirty="0"/>
              <a:t> 20% contribution</a:t>
            </a:r>
          </a:p>
          <a:p>
            <a:pPr lvl="1">
              <a:buFont typeface="+mj-lt"/>
              <a:buAutoNum type="arabicPeriod"/>
            </a:pPr>
            <a:r>
              <a:rPr lang="en-US" sz="1200" dirty="0"/>
              <a:t>PCA</a:t>
            </a:r>
          </a:p>
          <a:p>
            <a:pPr lvl="1">
              <a:buFont typeface="+mj-lt"/>
              <a:buAutoNum type="arabicPeriod"/>
            </a:pPr>
            <a:r>
              <a:rPr lang="en-US" sz="1200" dirty="0"/>
              <a:t>KNN </a:t>
            </a:r>
            <a:endParaRPr lang="hr-HR" sz="1200" dirty="0"/>
          </a:p>
          <a:p>
            <a:pPr>
              <a:buFont typeface="+mj-lt"/>
              <a:buAutoNum type="arabicPeriod"/>
            </a:pPr>
            <a:r>
              <a:rPr lang="en-US" sz="1600" dirty="0" err="1"/>
              <a:t>Karthik</a:t>
            </a:r>
            <a:r>
              <a:rPr lang="en-US" sz="1600" dirty="0"/>
              <a:t> Subramanian </a:t>
            </a:r>
            <a:r>
              <a:rPr lang="mr-IN" sz="1600" dirty="0"/>
              <a:t>–</a:t>
            </a:r>
            <a:r>
              <a:rPr lang="en-US" sz="1600" dirty="0"/>
              <a:t> 1209360876 - </a:t>
            </a:r>
            <a:r>
              <a:rPr lang="en-US" sz="1600" dirty="0">
                <a:hlinkClick r:id="rId3"/>
              </a:rPr>
              <a:t>ksubra19@asu.edu</a:t>
            </a:r>
            <a:r>
              <a:rPr lang="en-US" sz="1600" dirty="0"/>
              <a:t> </a:t>
            </a:r>
            <a:r>
              <a:rPr lang="mr-IN" sz="1600" dirty="0"/>
              <a:t>–</a:t>
            </a:r>
            <a:r>
              <a:rPr lang="en-US" sz="1600" dirty="0"/>
              <a:t> 20% contribution</a:t>
            </a:r>
          </a:p>
          <a:p>
            <a:pPr lvl="1">
              <a:buFont typeface="+mj-lt"/>
              <a:buAutoNum type="arabicPeriod"/>
            </a:pPr>
            <a:r>
              <a:rPr lang="en-US" sz="1200" dirty="0"/>
              <a:t>Data Preprocessing</a:t>
            </a:r>
          </a:p>
          <a:p>
            <a:pPr lvl="1">
              <a:buFont typeface="+mj-lt"/>
              <a:buAutoNum type="arabicPeriod"/>
            </a:pPr>
            <a:r>
              <a:rPr lang="en-US" sz="1200" dirty="0"/>
              <a:t>KNN </a:t>
            </a:r>
          </a:p>
          <a:p>
            <a:pPr>
              <a:buFont typeface="+mj-lt"/>
              <a:buAutoNum type="arabicPeriod"/>
            </a:pPr>
            <a:r>
              <a:rPr lang="en-US" sz="1600" dirty="0" err="1"/>
              <a:t>Aarti</a:t>
            </a:r>
            <a:r>
              <a:rPr lang="en-US" sz="1600" dirty="0"/>
              <a:t> Rao </a:t>
            </a:r>
            <a:r>
              <a:rPr lang="en-US" sz="1600" dirty="0" err="1"/>
              <a:t>Manjeshwar</a:t>
            </a:r>
            <a:r>
              <a:rPr lang="en-US" sz="1600" dirty="0"/>
              <a:t> </a:t>
            </a:r>
            <a:r>
              <a:rPr lang="mr-IN" sz="1600" dirty="0"/>
              <a:t>–</a:t>
            </a:r>
            <a:r>
              <a:rPr lang="en-US" sz="1600" dirty="0"/>
              <a:t> 1209163211 - </a:t>
            </a:r>
            <a:r>
              <a:rPr lang="en-US" sz="1600" dirty="0">
                <a:hlinkClick r:id="rId4"/>
              </a:rPr>
              <a:t>amanjesh@asu.edu</a:t>
            </a:r>
            <a:r>
              <a:rPr lang="en-US" sz="1600" dirty="0"/>
              <a:t> </a:t>
            </a:r>
            <a:r>
              <a:rPr lang="mr-IN" sz="1600" dirty="0"/>
              <a:t>–</a:t>
            </a:r>
            <a:r>
              <a:rPr lang="en-US" sz="1600" dirty="0"/>
              <a:t> 20% contribution</a:t>
            </a:r>
          </a:p>
          <a:p>
            <a:pPr lvl="1">
              <a:buFont typeface="+mj-lt"/>
              <a:buAutoNum type="arabicPeriod"/>
            </a:pPr>
            <a:r>
              <a:rPr lang="en-US" sz="1200" dirty="0"/>
              <a:t>Baseline Persistence Model</a:t>
            </a:r>
          </a:p>
          <a:p>
            <a:pPr lvl="1">
              <a:buFont typeface="+mj-lt"/>
              <a:buAutoNum type="arabicPeriod"/>
            </a:pPr>
            <a:r>
              <a:rPr lang="en-US" sz="1200" dirty="0"/>
              <a:t>Autocorrelation</a:t>
            </a:r>
          </a:p>
          <a:p>
            <a:pPr>
              <a:buFont typeface="+mj-lt"/>
              <a:buAutoNum type="arabicPeriod"/>
            </a:pPr>
            <a:r>
              <a:rPr lang="en-US" sz="1600" dirty="0" err="1"/>
              <a:t>Shwetha</a:t>
            </a:r>
            <a:r>
              <a:rPr lang="en-US" sz="1600" dirty="0"/>
              <a:t> Narayanan </a:t>
            </a:r>
            <a:r>
              <a:rPr lang="mr-IN" sz="1600" dirty="0"/>
              <a:t>–</a:t>
            </a:r>
            <a:r>
              <a:rPr lang="en-US" sz="1600" dirty="0"/>
              <a:t> 1209166097 - </a:t>
            </a:r>
            <a:r>
              <a:rPr lang="en-US" sz="1600" dirty="0">
                <a:hlinkClick r:id="rId5"/>
              </a:rPr>
              <a:t>snaray36@asu.edu</a:t>
            </a:r>
            <a:r>
              <a:rPr lang="en-US" sz="1600" dirty="0"/>
              <a:t> </a:t>
            </a:r>
            <a:r>
              <a:rPr lang="mr-IN" sz="1600" dirty="0"/>
              <a:t>–</a:t>
            </a:r>
            <a:r>
              <a:rPr lang="en-US" sz="1600" dirty="0"/>
              <a:t> 20% contribution</a:t>
            </a:r>
          </a:p>
          <a:p>
            <a:pPr lvl="1">
              <a:buFont typeface="+mj-lt"/>
              <a:buAutoNum type="arabicPeriod"/>
            </a:pPr>
            <a:r>
              <a:rPr lang="en-US" sz="1200" dirty="0"/>
              <a:t>Stepwise Regression</a:t>
            </a:r>
          </a:p>
          <a:p>
            <a:pPr lvl="1">
              <a:buFont typeface="+mj-lt"/>
              <a:buAutoNum type="arabicPeriod"/>
            </a:pPr>
            <a:r>
              <a:rPr lang="en-US" sz="1200" dirty="0"/>
              <a:t>TSLM</a:t>
            </a:r>
          </a:p>
          <a:p>
            <a:pPr>
              <a:buFont typeface="+mj-lt"/>
              <a:buAutoNum type="arabicPeriod"/>
            </a:pPr>
            <a:r>
              <a:rPr lang="en-US" sz="1600" dirty="0"/>
              <a:t>Ramanathan Nachiappan </a:t>
            </a:r>
            <a:r>
              <a:rPr lang="mr-IN" sz="1600" dirty="0"/>
              <a:t>–</a:t>
            </a:r>
            <a:r>
              <a:rPr lang="en-US" sz="1600" dirty="0"/>
              <a:t> 1210822532 </a:t>
            </a:r>
            <a:r>
              <a:rPr lang="mr-IN" sz="1600" dirty="0"/>
              <a:t>–</a:t>
            </a:r>
            <a:r>
              <a:rPr lang="en-US" sz="1600" dirty="0"/>
              <a:t> </a:t>
            </a:r>
            <a:r>
              <a:rPr lang="en-US" sz="1600" dirty="0">
                <a:hlinkClick r:id="rId6"/>
              </a:rPr>
              <a:t>rnachiap@asu.edu</a:t>
            </a:r>
            <a:r>
              <a:rPr lang="en-US" sz="1600" dirty="0"/>
              <a:t> - 20% contribution</a:t>
            </a:r>
          </a:p>
          <a:p>
            <a:pPr lvl="1">
              <a:buFont typeface="+mj-lt"/>
              <a:buAutoNum type="arabicPeriod"/>
            </a:pPr>
            <a:r>
              <a:rPr lang="en-US" sz="1200" dirty="0"/>
              <a:t>AR</a:t>
            </a:r>
          </a:p>
          <a:p>
            <a:pPr lvl="1">
              <a:buFont typeface="+mj-lt"/>
              <a:buAutoNum type="arabicPeriod"/>
            </a:pPr>
            <a:r>
              <a:rPr lang="en-US" sz="1200" dirty="0"/>
              <a:t>ARIMA</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34</a:t>
            </a:fld>
            <a:r>
              <a:rPr lang="en-US"/>
              <a:t> -</a:t>
            </a:r>
          </a:p>
        </p:txBody>
      </p:sp>
      <p:sp>
        <p:nvSpPr>
          <p:cNvPr id="5" name="Rectangle 4"/>
          <p:cNvSpPr/>
          <p:nvPr/>
        </p:nvSpPr>
        <p:spPr>
          <a:xfrm>
            <a:off x="446088" y="5707132"/>
            <a:ext cx="8229600" cy="707886"/>
          </a:xfrm>
          <a:prstGeom prst="rect">
            <a:avLst/>
          </a:prstGeom>
        </p:spPr>
        <p:txBody>
          <a:bodyPr wrap="square">
            <a:spAutoFit/>
          </a:bodyPr>
          <a:lstStyle/>
          <a:p>
            <a:r>
              <a:rPr lang="en-US" sz="2000" dirty="0">
                <a:latin typeface="Times" charset="0"/>
                <a:ea typeface="Times" charset="0"/>
                <a:cs typeface="Times" charset="0"/>
              </a:rPr>
              <a:t>“All the team members agree on the team members’ contributions in terms of both (a) what s/he did and (b) the percentage”</a:t>
            </a:r>
            <a:endParaRPr lang="en-US" sz="2000" dirty="0">
              <a:effectLst/>
              <a:latin typeface="Times" charset="0"/>
              <a:ea typeface="Times" charset="0"/>
              <a:cs typeface="Times" charset="0"/>
            </a:endParaRPr>
          </a:p>
        </p:txBody>
      </p:sp>
    </p:spTree>
    <p:extLst>
      <p:ext uri="{BB962C8B-B14F-4D97-AF65-F5344CB8AC3E}">
        <p14:creationId xmlns:p14="http://schemas.microsoft.com/office/powerpoint/2010/main" val="1394230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35</a:t>
            </a:fld>
            <a:r>
              <a:rPr lang="en-US"/>
              <a:t> -</a:t>
            </a:r>
          </a:p>
        </p:txBody>
      </p:sp>
      <p:sp>
        <p:nvSpPr>
          <p:cNvPr id="6" name="Rectangle 5"/>
          <p:cNvSpPr/>
          <p:nvPr/>
        </p:nvSpPr>
        <p:spPr>
          <a:xfrm>
            <a:off x="684212" y="5649403"/>
            <a:ext cx="7991475" cy="707886"/>
          </a:xfrm>
          <a:prstGeom prst="rect">
            <a:avLst/>
          </a:prstGeom>
        </p:spPr>
        <p:txBody>
          <a:bodyPr wrap="square">
            <a:spAutoFit/>
          </a:bodyPr>
          <a:lstStyle/>
          <a:p>
            <a:r>
              <a:rPr lang="en-US" sz="2000" dirty="0">
                <a:latin typeface="Times" charset="0"/>
                <a:ea typeface="Times" charset="0"/>
                <a:cs typeface="Times" charset="0"/>
              </a:rPr>
              <a:t>“All the team members agree on the team members’ contributions in terms of both (a) what s/he did and (b) the percentage”</a:t>
            </a:r>
            <a:endParaRPr lang="en-US" sz="2000" dirty="0">
              <a:effectLst/>
              <a:latin typeface="Times" charset="0"/>
              <a:ea typeface="Times" charset="0"/>
              <a:cs typeface="Times" charset="0"/>
            </a:endParaRPr>
          </a:p>
        </p:txBody>
      </p:sp>
    </p:spTree>
    <p:extLst>
      <p:ext uri="{BB962C8B-B14F-4D97-AF65-F5344CB8AC3E}">
        <p14:creationId xmlns:p14="http://schemas.microsoft.com/office/powerpoint/2010/main" val="167267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Sets</a:t>
            </a:r>
          </a:p>
        </p:txBody>
      </p:sp>
      <p:sp>
        <p:nvSpPr>
          <p:cNvPr id="3" name="Content Placeholder 2"/>
          <p:cNvSpPr>
            <a:spLocks noGrp="1"/>
          </p:cNvSpPr>
          <p:nvPr>
            <p:ph idx="1"/>
          </p:nvPr>
        </p:nvSpPr>
        <p:spPr/>
        <p:txBody>
          <a:bodyPr/>
          <a:lstStyle/>
          <a:p>
            <a:r>
              <a:rPr lang="en-US" sz="2800" dirty="0"/>
              <a:t>Source: </a:t>
            </a:r>
            <a:r>
              <a:rPr lang="en-US" sz="2800" dirty="0">
                <a:hlinkClick r:id="rId2"/>
              </a:rPr>
              <a:t>http://www.noaa.gov/</a:t>
            </a:r>
            <a:endParaRPr lang="en-US" sz="2800" dirty="0"/>
          </a:p>
          <a:p>
            <a:pPr lvl="1"/>
            <a:r>
              <a:rPr lang="en-US" sz="2000" dirty="0"/>
              <a:t>National Oceanic and Atmospheric Administration by the U.S Department of Commerce</a:t>
            </a:r>
          </a:p>
          <a:p>
            <a:r>
              <a:rPr lang="en-US" sz="2800" dirty="0"/>
              <a:t>Data Set Sample:</a:t>
            </a:r>
          </a:p>
          <a:p>
            <a:pPr lvl="1"/>
            <a:r>
              <a:rPr lang="en-US" sz="2000" dirty="0"/>
              <a:t>Seattle, Dallas and Cincinnati Weather data</a:t>
            </a:r>
          </a:p>
          <a:p>
            <a:pPr lvl="1"/>
            <a:r>
              <a:rPr lang="en-US" sz="2000" dirty="0"/>
              <a:t>Parameters </a:t>
            </a:r>
            <a:r>
              <a:rPr lang="mr-IN" sz="2000" dirty="0"/>
              <a:t>–</a:t>
            </a:r>
            <a:r>
              <a:rPr lang="en-US" sz="2000" dirty="0"/>
              <a:t> Sunrise, sunset, wind speed, precipitation, dew point, wet bulb temperature, pressure change, sky conditions etc. (92 features)</a:t>
            </a:r>
          </a:p>
          <a:p>
            <a:pPr lvl="1"/>
            <a:endParaRPr lang="en-US" sz="16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4</a:t>
            </a:fld>
            <a:r>
              <a:rPr lang="en-US"/>
              <a:t> -</a:t>
            </a:r>
          </a:p>
        </p:txBody>
      </p:sp>
    </p:spTree>
    <p:extLst>
      <p:ext uri="{BB962C8B-B14F-4D97-AF65-F5344CB8AC3E}">
        <p14:creationId xmlns:p14="http://schemas.microsoft.com/office/powerpoint/2010/main" val="179409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Characteristics </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5</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68" y="912813"/>
            <a:ext cx="4135738" cy="2535781"/>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868" y="912813"/>
            <a:ext cx="4610100" cy="23622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597" y="3275013"/>
            <a:ext cx="4597400" cy="3035300"/>
          </a:xfrm>
          <a:prstGeom prst="rect">
            <a:avLst/>
          </a:prstGeom>
        </p:spPr>
      </p:pic>
    </p:spTree>
    <p:extLst>
      <p:ext uri="{BB962C8B-B14F-4D97-AF65-F5344CB8AC3E}">
        <p14:creationId xmlns:p14="http://schemas.microsoft.com/office/powerpoint/2010/main" val="174665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is seasonal!</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6</a:t>
            </a:fld>
            <a:r>
              <a:rPr lang="en-US"/>
              <a:t>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1248069"/>
            <a:ext cx="3772173" cy="2451571"/>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179" y="1248069"/>
            <a:ext cx="3814773" cy="23569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248" y="3794234"/>
            <a:ext cx="4939862" cy="2490952"/>
          </a:xfrm>
          <a:prstGeom prst="rect">
            <a:avLst/>
          </a:prstGeom>
        </p:spPr>
      </p:pic>
    </p:spTree>
    <p:extLst>
      <p:ext uri="{BB962C8B-B14F-4D97-AF65-F5344CB8AC3E}">
        <p14:creationId xmlns:p14="http://schemas.microsoft.com/office/powerpoint/2010/main" val="206071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Approaches</a:t>
            </a:r>
          </a:p>
        </p:txBody>
      </p:sp>
      <p:sp>
        <p:nvSpPr>
          <p:cNvPr id="3" name="Content Placeholder 2"/>
          <p:cNvSpPr>
            <a:spLocks noGrp="1"/>
          </p:cNvSpPr>
          <p:nvPr>
            <p:ph idx="1"/>
          </p:nvPr>
        </p:nvSpPr>
        <p:spPr/>
        <p:txBody>
          <a:bodyPr/>
          <a:lstStyle/>
          <a:p>
            <a:endParaRPr lang="en-US" sz="2400" dirty="0"/>
          </a:p>
          <a:p>
            <a:r>
              <a:rPr lang="en-US" sz="2400" dirty="0"/>
              <a:t>Data Set Feature Extraction using PCA</a:t>
            </a:r>
            <a:endParaRPr lang="en-US" sz="1200" dirty="0"/>
          </a:p>
          <a:p>
            <a:r>
              <a:rPr lang="en-US" sz="2400" dirty="0"/>
              <a:t>Feature Selection – Stepwise Regression</a:t>
            </a:r>
          </a:p>
          <a:p>
            <a:r>
              <a:rPr lang="en-US" sz="2400" dirty="0"/>
              <a:t>Base model using Naïve Persistence </a:t>
            </a:r>
          </a:p>
          <a:p>
            <a:r>
              <a:rPr lang="en-US" sz="2400" dirty="0"/>
              <a:t>ARIMA Modeling</a:t>
            </a:r>
          </a:p>
          <a:p>
            <a:r>
              <a:rPr lang="en-US" sz="2400" dirty="0"/>
              <a:t>Time Series Linear Modeling</a:t>
            </a:r>
          </a:p>
          <a:p>
            <a:r>
              <a:rPr lang="en-US" sz="2400" dirty="0"/>
              <a:t>K Nearest Neighbor Modeling</a:t>
            </a:r>
          </a:p>
          <a:p>
            <a:r>
              <a:rPr lang="en-US" sz="2400" dirty="0" smtClean="0"/>
              <a:t>LSTM</a:t>
            </a:r>
            <a:endParaRPr lang="en-US" sz="2400" dirty="0"/>
          </a:p>
          <a:p>
            <a:endParaRPr lang="en-US" sz="2000" dirty="0"/>
          </a:p>
          <a:p>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7</a:t>
            </a:fld>
            <a:r>
              <a:rPr lang="en-US"/>
              <a:t> -</a:t>
            </a:r>
          </a:p>
        </p:txBody>
      </p:sp>
    </p:spTree>
    <p:extLst>
      <p:ext uri="{BB962C8B-B14F-4D97-AF65-F5344CB8AC3E}">
        <p14:creationId xmlns:p14="http://schemas.microsoft.com/office/powerpoint/2010/main" val="102017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8</a:t>
            </a:fld>
            <a:r>
              <a:rPr lang="en-US"/>
              <a:t> -</a:t>
            </a:r>
          </a:p>
        </p:txBody>
      </p:sp>
      <p:graphicFrame>
        <p:nvGraphicFramePr>
          <p:cNvPr id="5" name="Table 4"/>
          <p:cNvGraphicFramePr>
            <a:graphicFrameLocks noGrp="1"/>
          </p:cNvGraphicFramePr>
          <p:nvPr>
            <p:extLst>
              <p:ext uri="{D42A27DB-BD31-4B8C-83A1-F6EECF244321}">
                <p14:modId xmlns:p14="http://schemas.microsoft.com/office/powerpoint/2010/main" val="2885312463"/>
              </p:ext>
            </p:extLst>
          </p:nvPr>
        </p:nvGraphicFramePr>
        <p:xfrm>
          <a:off x="1661675" y="2450872"/>
          <a:ext cx="6096000" cy="1260481"/>
        </p:xfrm>
        <a:graphic>
          <a:graphicData uri="http://schemas.openxmlformats.org/drawingml/2006/table">
            <a:tbl>
              <a:tblPr firstRow="1" bandRow="1">
                <a:tableStyleId>{5940675A-B579-460E-94D1-54222C63F5DA}</a:tableStyleId>
              </a:tblPr>
              <a:tblGrid>
                <a:gridCol w="3048000">
                  <a:extLst>
                    <a:ext uri="{9D8B030D-6E8A-4147-A177-3AD203B41FA5}">
                      <a16:colId xmlns="" xmlns:a16="http://schemas.microsoft.com/office/drawing/2014/main" val="2299604251"/>
                    </a:ext>
                  </a:extLst>
                </a:gridCol>
                <a:gridCol w="3048000">
                  <a:extLst>
                    <a:ext uri="{9D8B030D-6E8A-4147-A177-3AD203B41FA5}">
                      <a16:colId xmlns="" xmlns:a16="http://schemas.microsoft.com/office/drawing/2014/main" val="643848882"/>
                    </a:ext>
                  </a:extLst>
                </a:gridCol>
              </a:tblGrid>
              <a:tr h="518801">
                <a:tc>
                  <a:txBody>
                    <a:bodyPr/>
                    <a:lstStyle/>
                    <a:p>
                      <a:r>
                        <a:rPr lang="en-US" sz="1800" dirty="0"/>
                        <a:t>Original features </a:t>
                      </a:r>
                      <a:endParaRPr lang="en-US" dirty="0"/>
                    </a:p>
                  </a:txBody>
                  <a:tcPr/>
                </a:tc>
                <a:tc>
                  <a:txBody>
                    <a:bodyPr/>
                    <a:lstStyle/>
                    <a:p>
                      <a:r>
                        <a:rPr lang="en-US" dirty="0"/>
                        <a:t>92</a:t>
                      </a:r>
                    </a:p>
                  </a:txBody>
                  <a:tcPr/>
                </a:tc>
                <a:extLst>
                  <a:ext uri="{0D108BD9-81ED-4DB2-BD59-A6C34878D82A}">
                    <a16:rowId xmlns="" xmlns:a16="http://schemas.microsoft.com/office/drawing/2014/main" val="54576026"/>
                  </a:ext>
                </a:extLst>
              </a:tr>
              <a:tr h="370840">
                <a:tc>
                  <a:txBody>
                    <a:bodyPr/>
                    <a:lstStyle/>
                    <a:p>
                      <a:r>
                        <a:rPr lang="en-US" sz="1800" dirty="0"/>
                        <a:t>Reduced manually</a:t>
                      </a:r>
                      <a:endParaRPr lang="en-US" dirty="0"/>
                    </a:p>
                  </a:txBody>
                  <a:tcPr/>
                </a:tc>
                <a:tc>
                  <a:txBody>
                    <a:bodyPr/>
                    <a:lstStyle/>
                    <a:p>
                      <a:r>
                        <a:rPr lang="en-US" dirty="0"/>
                        <a:t>19</a:t>
                      </a:r>
                    </a:p>
                  </a:txBody>
                  <a:tcPr/>
                </a:tc>
                <a:extLst>
                  <a:ext uri="{0D108BD9-81ED-4DB2-BD59-A6C34878D82A}">
                    <a16:rowId xmlns="" xmlns:a16="http://schemas.microsoft.com/office/drawing/2014/main" val="1330949664"/>
                  </a:ext>
                </a:extLst>
              </a:tr>
              <a:tr h="370840">
                <a:tc>
                  <a:txBody>
                    <a:bodyPr/>
                    <a:lstStyle/>
                    <a:p>
                      <a:r>
                        <a:rPr lang="en-US" sz="1800" dirty="0"/>
                        <a:t>Aggregated data </a:t>
                      </a:r>
                      <a:endParaRPr lang="en-US" dirty="0"/>
                    </a:p>
                  </a:txBody>
                  <a:tcPr/>
                </a:tc>
                <a:tc>
                  <a:txBody>
                    <a:bodyPr/>
                    <a:lstStyle/>
                    <a:p>
                      <a:r>
                        <a:rPr lang="en-US" sz="1800" dirty="0"/>
                        <a:t>collapsed into hourly</a:t>
                      </a:r>
                      <a:endParaRPr lang="en-US" dirty="0"/>
                    </a:p>
                  </a:txBody>
                  <a:tcPr/>
                </a:tc>
                <a:extLst>
                  <a:ext uri="{0D108BD9-81ED-4DB2-BD59-A6C34878D82A}">
                    <a16:rowId xmlns="" xmlns:a16="http://schemas.microsoft.com/office/drawing/2014/main" val="5584564"/>
                  </a:ext>
                </a:extLst>
              </a:tr>
            </a:tbl>
          </a:graphicData>
        </a:graphic>
      </p:graphicFrame>
      <p:sp>
        <p:nvSpPr>
          <p:cNvPr id="3" name="TextBox 2"/>
          <p:cNvSpPr txBox="1"/>
          <p:nvPr/>
        </p:nvSpPr>
        <p:spPr>
          <a:xfrm>
            <a:off x="960699" y="4326082"/>
            <a:ext cx="7827784" cy="923330"/>
          </a:xfrm>
          <a:prstGeom prst="rect">
            <a:avLst/>
          </a:prstGeom>
          <a:noFill/>
        </p:spPr>
        <p:txBody>
          <a:bodyPr wrap="none" rtlCol="0">
            <a:spAutoFit/>
          </a:bodyPr>
          <a:lstStyle/>
          <a:p>
            <a:r>
              <a:rPr lang="en-US" dirty="0" smtClean="0"/>
              <a:t>Note : Some features were redundant. For example, there was a column</a:t>
            </a:r>
          </a:p>
          <a:p>
            <a:r>
              <a:rPr lang="en-US" dirty="0" smtClean="0"/>
              <a:t>with temperature in Celsius and then there was another column, describing</a:t>
            </a:r>
          </a:p>
          <a:p>
            <a:r>
              <a:rPr lang="en-US" dirty="0" smtClean="0"/>
              <a:t>the same in Fahrenheit. We manually removed these features</a:t>
            </a:r>
          </a:p>
        </p:txBody>
      </p:sp>
    </p:spTree>
    <p:extLst>
      <p:ext uri="{BB962C8B-B14F-4D97-AF65-F5344CB8AC3E}">
        <p14:creationId xmlns:p14="http://schemas.microsoft.com/office/powerpoint/2010/main" val="197027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using PCA</a:t>
            </a:r>
          </a:p>
        </p:txBody>
      </p:sp>
      <p:sp>
        <p:nvSpPr>
          <p:cNvPr id="3" name="Content Placeholder 2"/>
          <p:cNvSpPr>
            <a:spLocks noGrp="1"/>
          </p:cNvSpPr>
          <p:nvPr>
            <p:ph idx="1"/>
          </p:nvPr>
        </p:nvSpPr>
        <p:spPr/>
        <p:txBody>
          <a:bodyPr/>
          <a:lstStyle/>
          <a:p>
            <a:endParaRPr lang="en-US" sz="2000" dirty="0"/>
          </a:p>
          <a:p>
            <a:r>
              <a:rPr lang="en-US" sz="2000" dirty="0"/>
              <a:t>Find variance of each column</a:t>
            </a:r>
          </a:p>
          <a:p>
            <a:r>
              <a:rPr lang="en-US" sz="2000" dirty="0"/>
              <a:t>Sort by variance of each column</a:t>
            </a:r>
          </a:p>
          <a:p>
            <a:r>
              <a:rPr lang="en-US" sz="2000" dirty="0"/>
              <a:t>Find the number of columns </a:t>
            </a:r>
            <a:r>
              <a:rPr lang="en-US" sz="2000" dirty="0" smtClean="0"/>
              <a:t>which has a variance greater than 1.</a:t>
            </a:r>
            <a:endParaRPr lang="en-US" sz="2000" dirty="0"/>
          </a:p>
          <a:p>
            <a:r>
              <a:rPr lang="en-US" sz="2000" dirty="0"/>
              <a:t>This represents the ideal set of features</a:t>
            </a:r>
          </a:p>
          <a:p>
            <a:r>
              <a:rPr lang="en-US" sz="2000" dirty="0" smtClean="0"/>
              <a:t>High variance </a:t>
            </a:r>
            <a:r>
              <a:rPr lang="en-US" sz="2000" dirty="0"/>
              <a:t>indicates that the feature is not closely related to other </a:t>
            </a:r>
            <a:r>
              <a:rPr lang="en-US" sz="2000" dirty="0" smtClean="0"/>
              <a:t>features.</a:t>
            </a:r>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9</a:t>
            </a:fld>
            <a:r>
              <a:rPr lang="en-US"/>
              <a:t> -</a:t>
            </a:r>
          </a:p>
        </p:txBody>
      </p:sp>
    </p:spTree>
    <p:extLst>
      <p:ext uri="{BB962C8B-B14F-4D97-AF65-F5344CB8AC3E}">
        <p14:creationId xmlns:p14="http://schemas.microsoft.com/office/powerpoint/2010/main" val="17239049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75770</TotalTime>
  <Words>1132</Words>
  <Application>Microsoft Macintosh PowerPoint</Application>
  <PresentationFormat>On-screen Show (4:3)</PresentationFormat>
  <Paragraphs>219</Paragraphs>
  <Slides>35</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Calibri</vt:lpstr>
      <vt:lpstr>Times</vt:lpstr>
      <vt:lpstr>Wingdings</vt:lpstr>
      <vt:lpstr>Arial</vt:lpstr>
      <vt:lpstr>Default Design</vt:lpstr>
      <vt:lpstr>1_Default Design</vt:lpstr>
      <vt:lpstr>CSE 575 Class Project Presentation Weather Forecasting </vt:lpstr>
      <vt:lpstr>Overview</vt:lpstr>
      <vt:lpstr>PowerPoint Presentation</vt:lpstr>
      <vt:lpstr>Data Sets</vt:lpstr>
      <vt:lpstr>Time Series Characteristics </vt:lpstr>
      <vt:lpstr>Weather is seasonal!</vt:lpstr>
      <vt:lpstr>Proposed Approaches</vt:lpstr>
      <vt:lpstr>Preprocessing</vt:lpstr>
      <vt:lpstr>Feature Extraction using PCA</vt:lpstr>
      <vt:lpstr>Choosing Number of Dimensions for PCA</vt:lpstr>
      <vt:lpstr>Recursive Feature Elimination using LR</vt:lpstr>
      <vt:lpstr>Logistic Regression for Feature Selection</vt:lpstr>
      <vt:lpstr>Step-wise regression for feature selection</vt:lpstr>
      <vt:lpstr>Baseline Prediction for Time Series</vt:lpstr>
      <vt:lpstr>Predictions</vt:lpstr>
      <vt:lpstr>Correlation Check between t-1 and t+1</vt:lpstr>
      <vt:lpstr>AR Modeling</vt:lpstr>
      <vt:lpstr>AR Results Seattle </vt:lpstr>
      <vt:lpstr>AR Results Dallas</vt:lpstr>
      <vt:lpstr>AR Results Cincinnati </vt:lpstr>
      <vt:lpstr>ARIMA</vt:lpstr>
      <vt:lpstr>ARIMA Results Seattle</vt:lpstr>
      <vt:lpstr>ARIMA Results Dallas </vt:lpstr>
      <vt:lpstr>ARIMA Results Cincinnati </vt:lpstr>
      <vt:lpstr>Nearest Neighbor Modeling</vt:lpstr>
      <vt:lpstr>KNN Prediction Seattle</vt:lpstr>
      <vt:lpstr>KNN Prediction Dallas</vt:lpstr>
      <vt:lpstr>KNN Prediction Cincinnati</vt:lpstr>
      <vt:lpstr>Time Series Linear Modeling</vt:lpstr>
      <vt:lpstr>TSLM Predictions</vt:lpstr>
      <vt:lpstr>LSTM</vt:lpstr>
      <vt:lpstr>LSTM Predictions</vt:lpstr>
      <vt:lpstr>Results</vt:lpstr>
      <vt:lpstr>Team Members</vt:lpstr>
      <vt:lpstr>Thank You!</vt:lpstr>
    </vt:vector>
  </TitlesOfParts>
  <Company>Arizona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Desktop Systems Technology</dc:creator>
  <cp:lastModifiedBy>BALAJI SANKAR</cp:lastModifiedBy>
  <cp:revision>3229</cp:revision>
  <cp:lastPrinted>2015-01-21T19:45:34Z</cp:lastPrinted>
  <dcterms:created xsi:type="dcterms:W3CDTF">2005-12-06T00:19:44Z</dcterms:created>
  <dcterms:modified xsi:type="dcterms:W3CDTF">2017-04-24T15:49:16Z</dcterms:modified>
</cp:coreProperties>
</file>